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9" r:id="rId4"/>
    <p:sldId id="271" r:id="rId5"/>
    <p:sldId id="281" r:id="rId6"/>
    <p:sldId id="282" r:id="rId7"/>
    <p:sldId id="275" r:id="rId8"/>
    <p:sldId id="284" r:id="rId9"/>
    <p:sldId id="285" r:id="rId10"/>
    <p:sldId id="279" r:id="rId11"/>
    <p:sldId id="277" r:id="rId12"/>
    <p:sldId id="268" r:id="rId13"/>
    <p:sldId id="280" r:id="rId14"/>
    <p:sldId id="288" r:id="rId15"/>
    <p:sldId id="274" r:id="rId16"/>
    <p:sldId id="273" r:id="rId17"/>
    <p:sldId id="287" r:id="rId18"/>
    <p:sldId id="264" r:id="rId19"/>
    <p:sldId id="290" r:id="rId20"/>
    <p:sldId id="28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>
        <p:scale>
          <a:sx n="76" d="100"/>
          <a:sy n="76" d="100"/>
        </p:scale>
        <p:origin x="-90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F354C-2F4E-4D65-9876-BD6880A7EE9A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38711-19B3-4DBC-A530-F2B34BFE5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Interfaces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Workarounds </a:t>
            </a:r>
          </a:p>
          <a:p>
            <a:r>
              <a:rPr lang="en-US" dirty="0" smtClean="0"/>
              <a:t>Compromises</a:t>
            </a:r>
          </a:p>
          <a:p>
            <a:r>
              <a:rPr lang="en-US" dirty="0" smtClean="0"/>
              <a:t>Business rule changes</a:t>
            </a:r>
          </a:p>
          <a:p>
            <a:r>
              <a:rPr lang="en-US" dirty="0" smtClean="0"/>
              <a:t>Loss of functionality</a:t>
            </a:r>
          </a:p>
          <a:p>
            <a:endParaRPr lang="en-US" dirty="0" smtClean="0"/>
          </a:p>
          <a:p>
            <a:r>
              <a:rPr lang="en-US" b="1" dirty="0" smtClean="0"/>
              <a:t>Revenue Control</a:t>
            </a:r>
            <a:r>
              <a:rPr lang="en-US" dirty="0" smtClean="0"/>
              <a:t> - Dispenser tickets – card-in/card-out, in-lane cashier, central cashier, pay-on-foot, pay-by-cell</a:t>
            </a:r>
          </a:p>
          <a:p>
            <a:r>
              <a:rPr lang="en-US" b="1" dirty="0" smtClean="0"/>
              <a:t>Access Control</a:t>
            </a:r>
            <a:r>
              <a:rPr lang="en-US" dirty="0" smtClean="0"/>
              <a:t> - Credentials, transponders, manned booths, proximity cards, gates and lane equipment</a:t>
            </a:r>
          </a:p>
          <a:p>
            <a:r>
              <a:rPr lang="en-US" b="1" dirty="0" smtClean="0"/>
              <a:t>Permits </a:t>
            </a:r>
            <a:r>
              <a:rPr lang="en-US" dirty="0" smtClean="0"/>
              <a:t>- Application, registration, wait-lists, hangtags, online sales, kiosk, decals</a:t>
            </a:r>
          </a:p>
          <a:p>
            <a:endParaRPr lang="en-US" dirty="0" smtClean="0"/>
          </a:p>
          <a:p>
            <a:pPr marL="609600" indent="-609600"/>
            <a:r>
              <a:rPr lang="en-US" b="1" dirty="0" smtClean="0"/>
              <a:t>Metering Devices - </a:t>
            </a:r>
            <a:r>
              <a:rPr lang="en-US" dirty="0" smtClean="0"/>
              <a:t>Single-space, multi-space, pay-by-space, pay-and-display, in-car meters, mobile LPR</a:t>
            </a:r>
          </a:p>
          <a:p>
            <a:pPr marL="609600" indent="-609600"/>
            <a:r>
              <a:rPr lang="en-US" b="1" dirty="0" smtClean="0"/>
              <a:t>Enforcement -  </a:t>
            </a:r>
            <a:r>
              <a:rPr lang="en-US" dirty="0" smtClean="0"/>
              <a:t>Warnings, tickets, citations, handhelds, appeals, processing, scofflaw, boot, tow</a:t>
            </a:r>
          </a:p>
          <a:p>
            <a:pPr marL="609600" indent="-609600"/>
            <a:r>
              <a:rPr lang="en-US" b="1" dirty="0" smtClean="0"/>
              <a:t>Money - </a:t>
            </a:r>
            <a:r>
              <a:rPr lang="en-US" dirty="0" smtClean="0"/>
              <a:t>Debits, credits, receivables, transfers, collections</a:t>
            </a:r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E5E89-FB53-4680-9C65-684166BD37F3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Patrick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each transaction type, you can select the processing requirements</a:t>
            </a:r>
          </a:p>
          <a:p>
            <a:pPr eaLnBrk="1" hangingPunct="1"/>
            <a:r>
              <a:rPr lang="en-US" smtClean="0"/>
              <a:t>you want and don’t want – including customer information, customer</a:t>
            </a:r>
          </a:p>
          <a:p>
            <a:pPr eaLnBrk="1" hangingPunct="1"/>
            <a:r>
              <a:rPr lang="en-US" smtClean="0"/>
              <a:t>history, supervisor approval, dual entry, reference fields</a:t>
            </a:r>
          </a:p>
          <a:p>
            <a:pPr eaLnBrk="1" hangingPunct="1"/>
            <a:r>
              <a:rPr lang="en-US" smtClean="0"/>
              <a:t>and more. All of the information captured by these processing</a:t>
            </a:r>
          </a:p>
          <a:p>
            <a:pPr eaLnBrk="1" hangingPunct="1"/>
            <a:r>
              <a:rPr lang="en-US" smtClean="0"/>
              <a:t>options is stored in the database and available for reports, customer</a:t>
            </a:r>
          </a:p>
          <a:p>
            <a:pPr eaLnBrk="1" hangingPunct="1"/>
            <a:r>
              <a:rPr lang="en-US" smtClean="0"/>
              <a:t>letters and invoices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say that your permit holder forgets his permit,</a:t>
            </a:r>
          </a:p>
          <a:p>
            <a:pPr eaLnBrk="1" hangingPunct="1"/>
            <a:r>
              <a:rPr lang="en-US" smtClean="0"/>
              <a:t>enters with a ticket, and wants to exit without paying. You can</a:t>
            </a:r>
          </a:p>
          <a:p>
            <a:pPr eaLnBrk="1" hangingPunct="1"/>
            <a:r>
              <a:rPr lang="en-US" smtClean="0"/>
              <a:t>set a threshold that allows this to happen up to a specified limit.</a:t>
            </a:r>
          </a:p>
          <a:p>
            <a:pPr eaLnBrk="1" hangingPunct="1"/>
            <a:r>
              <a:rPr lang="en-US" smtClean="0"/>
              <a:t>For example, you can set a threshold that allows a permit parker</a:t>
            </a:r>
          </a:p>
          <a:p>
            <a:pPr eaLnBrk="1" hangingPunct="1"/>
            <a:r>
              <a:rPr lang="en-US" smtClean="0"/>
              <a:t>to exit free with a ticket one time a month. Once the threshold is</a:t>
            </a:r>
          </a:p>
          <a:p>
            <a:pPr eaLnBrk="1" hangingPunct="1"/>
            <a:r>
              <a:rPr lang="en-US" smtClean="0"/>
              <a:t>exceeded, the permit parker must pay to exit.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means Parking System, not software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Mag</a:t>
            </a:r>
            <a:r>
              <a:rPr lang="en-US" dirty="0" smtClean="0"/>
              <a:t> stripe </a:t>
            </a:r>
            <a:r>
              <a:rPr lang="en-US" baseline="0" dirty="0" smtClean="0"/>
              <a:t> can parse DL or any </a:t>
            </a:r>
            <a:r>
              <a:rPr lang="en-US" baseline="0" dirty="0" err="1" smtClean="0"/>
              <a:t>mag</a:t>
            </a:r>
            <a:r>
              <a:rPr lang="en-US" baseline="0" dirty="0" smtClean="0"/>
              <a:t> stripe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 access</a:t>
            </a:r>
          </a:p>
          <a:p>
            <a:r>
              <a:rPr lang="en-US" dirty="0" smtClean="0"/>
              <a:t>Sharing of handheld</a:t>
            </a:r>
          </a:p>
          <a:p>
            <a:r>
              <a:rPr lang="en-US" dirty="0" smtClean="0"/>
              <a:t>Credit</a:t>
            </a:r>
            <a:r>
              <a:rPr lang="en-US" baseline="0" dirty="0" smtClean="0"/>
              <a:t> cards in the field</a:t>
            </a:r>
          </a:p>
          <a:p>
            <a:r>
              <a:rPr lang="en-US" baseline="0" dirty="0" smtClean="0"/>
              <a:t>Better control</a:t>
            </a:r>
          </a:p>
          <a:p>
            <a:r>
              <a:rPr lang="en-US" baseline="0" dirty="0" smtClean="0"/>
              <a:t>Professionalism</a:t>
            </a:r>
          </a:p>
          <a:p>
            <a:r>
              <a:rPr lang="en-US" baseline="0" dirty="0" smtClean="0"/>
              <a:t>Data comes back into flex</a:t>
            </a:r>
          </a:p>
          <a:p>
            <a:r>
              <a:rPr lang="en-US" baseline="0" dirty="0" smtClean="0"/>
              <a:t>Setup in flex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BACKUPS for ORACLE SERVER: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Snapshots daily at 12:40a –  Time to complete?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backup  9pm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backup 10:30p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Exports to DMP file 5 days a week – restart db and begins at 1:00am and runs until 10am online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 files weekly – run for 2 hours on Sundays  db offline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8711-19B3-4DBC-A530-F2B34BFE5C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E5E89-FB53-4680-9C65-684166BD37F3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Patrick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each transaction type, you can select the processing requirements</a:t>
            </a:r>
          </a:p>
          <a:p>
            <a:pPr eaLnBrk="1" hangingPunct="1"/>
            <a:r>
              <a:rPr lang="en-US" smtClean="0"/>
              <a:t>you want and don’t want – including customer information, customer</a:t>
            </a:r>
          </a:p>
          <a:p>
            <a:pPr eaLnBrk="1" hangingPunct="1"/>
            <a:r>
              <a:rPr lang="en-US" smtClean="0"/>
              <a:t>history, supervisor approval, dual entry, reference fields</a:t>
            </a:r>
          </a:p>
          <a:p>
            <a:pPr eaLnBrk="1" hangingPunct="1"/>
            <a:r>
              <a:rPr lang="en-US" smtClean="0"/>
              <a:t>and more. All of the information captured by these processing</a:t>
            </a:r>
          </a:p>
          <a:p>
            <a:pPr eaLnBrk="1" hangingPunct="1"/>
            <a:r>
              <a:rPr lang="en-US" smtClean="0"/>
              <a:t>options is stored in the database and available for reports, customer</a:t>
            </a:r>
          </a:p>
          <a:p>
            <a:pPr eaLnBrk="1" hangingPunct="1"/>
            <a:r>
              <a:rPr lang="en-US" smtClean="0"/>
              <a:t>letters and invoices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say that your permit holder forgets his permit,</a:t>
            </a:r>
          </a:p>
          <a:p>
            <a:pPr eaLnBrk="1" hangingPunct="1"/>
            <a:r>
              <a:rPr lang="en-US" smtClean="0"/>
              <a:t>enters with a ticket, and wants to exit without paying. You can</a:t>
            </a:r>
          </a:p>
          <a:p>
            <a:pPr eaLnBrk="1" hangingPunct="1"/>
            <a:r>
              <a:rPr lang="en-US" smtClean="0"/>
              <a:t>set a threshold that allows this to happen up to a specified limit.</a:t>
            </a:r>
          </a:p>
          <a:p>
            <a:pPr eaLnBrk="1" hangingPunct="1"/>
            <a:r>
              <a:rPr lang="en-US" smtClean="0"/>
              <a:t>For example, you can set a threshold that allows a permit parker</a:t>
            </a:r>
          </a:p>
          <a:p>
            <a:pPr eaLnBrk="1" hangingPunct="1"/>
            <a:r>
              <a:rPr lang="en-US" smtClean="0"/>
              <a:t>to exit free with a ticket one time a month. Once the threshold is</a:t>
            </a:r>
          </a:p>
          <a:p>
            <a:pPr eaLnBrk="1" hangingPunct="1"/>
            <a:r>
              <a:rPr lang="en-US" smtClean="0"/>
              <a:t>exceeded, the permit parker must pay to exit.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E5E89-FB53-4680-9C65-684166BD37F3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Patrick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each transaction type, you can select the processing requirements</a:t>
            </a:r>
          </a:p>
          <a:p>
            <a:pPr eaLnBrk="1" hangingPunct="1"/>
            <a:r>
              <a:rPr lang="en-US" smtClean="0"/>
              <a:t>you want and don’t want – including customer information, customer</a:t>
            </a:r>
          </a:p>
          <a:p>
            <a:pPr eaLnBrk="1" hangingPunct="1"/>
            <a:r>
              <a:rPr lang="en-US" smtClean="0"/>
              <a:t>history, supervisor approval, dual entry, reference fields</a:t>
            </a:r>
          </a:p>
          <a:p>
            <a:pPr eaLnBrk="1" hangingPunct="1"/>
            <a:r>
              <a:rPr lang="en-US" smtClean="0"/>
              <a:t>and more. All of the information captured by these processing</a:t>
            </a:r>
          </a:p>
          <a:p>
            <a:pPr eaLnBrk="1" hangingPunct="1"/>
            <a:r>
              <a:rPr lang="en-US" smtClean="0"/>
              <a:t>options is stored in the database and available for reports, customer</a:t>
            </a:r>
          </a:p>
          <a:p>
            <a:pPr eaLnBrk="1" hangingPunct="1"/>
            <a:r>
              <a:rPr lang="en-US" smtClean="0"/>
              <a:t>letters and invoices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say that your permit holder forgets his permit,</a:t>
            </a:r>
          </a:p>
          <a:p>
            <a:pPr eaLnBrk="1" hangingPunct="1"/>
            <a:r>
              <a:rPr lang="en-US" smtClean="0"/>
              <a:t>enters with a ticket, and wants to exit without paying. You can</a:t>
            </a:r>
          </a:p>
          <a:p>
            <a:pPr eaLnBrk="1" hangingPunct="1"/>
            <a:r>
              <a:rPr lang="en-US" smtClean="0"/>
              <a:t>set a threshold that allows this to happen up to a specified limit.</a:t>
            </a:r>
          </a:p>
          <a:p>
            <a:pPr eaLnBrk="1" hangingPunct="1"/>
            <a:r>
              <a:rPr lang="en-US" smtClean="0"/>
              <a:t>For example, you can set a threshold that allows a permit parker</a:t>
            </a:r>
          </a:p>
          <a:p>
            <a:pPr eaLnBrk="1" hangingPunct="1"/>
            <a:r>
              <a:rPr lang="en-US" smtClean="0"/>
              <a:t>to exit free with a ticket one time a month. Once the threshold is</a:t>
            </a:r>
          </a:p>
          <a:p>
            <a:pPr eaLnBrk="1" hangingPunct="1"/>
            <a:r>
              <a:rPr lang="en-US" smtClean="0"/>
              <a:t>exceeded, the permit parker must pay to exit.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Slogo3in.tif"/>
          <p:cNvPicPr>
            <a:picLocks noChangeAspect="1"/>
          </p:cNvPicPr>
          <p:nvPr/>
        </p:nvPicPr>
        <p:blipFill>
          <a:blip r:embed="rId3" cstate="print"/>
          <a:srcRect l="2271" t="16173" b="16173"/>
          <a:stretch>
            <a:fillRect/>
          </a:stretch>
        </p:blipFill>
        <p:spPr>
          <a:xfrm>
            <a:off x="39928" y="76201"/>
            <a:ext cx="2855672" cy="555200"/>
          </a:xfrm>
          <a:prstGeom prst="rect">
            <a:avLst/>
          </a:prstGeom>
        </p:spPr>
      </p:pic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9960" y="1524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5F531-CE28-4791-AD30-BCDBF8A1A41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724A3-AEF8-45C4-9B85-4780B16B3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4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7" name="Picture 16" descr="tswhite.jpg"/>
          <p:cNvPicPr>
            <a:picLocks noChangeAspect="1"/>
          </p:cNvPicPr>
          <p:nvPr/>
        </p:nvPicPr>
        <p:blipFill>
          <a:blip r:embed="rId15" cstate="print"/>
          <a:srcRect l="1447" t="6261" r="1447" b="6261"/>
          <a:stretch>
            <a:fillRect/>
          </a:stretch>
        </p:blipFill>
        <p:spPr>
          <a:xfrm>
            <a:off x="27432" y="46482"/>
            <a:ext cx="1840612" cy="383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ooper Blac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gif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Unified 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Texas A&amp;M University</a:t>
            </a:r>
          </a:p>
          <a:p>
            <a:r>
              <a:rPr lang="en-US" dirty="0" smtClean="0"/>
              <a:t>Peter Lange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Flow Between the Data Warehouse and Other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4" y="1600200"/>
            <a:ext cx="8058712" cy="4800599"/>
          </a:xfrm>
        </p:spPr>
      </p:pic>
    </p:spTree>
    <p:extLst>
      <p:ext uri="{BB962C8B-B14F-4D97-AF65-F5344CB8AC3E}">
        <p14:creationId xmlns:p14="http://schemas.microsoft.com/office/powerpoint/2010/main" val="3742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3" y="1524000"/>
            <a:ext cx="6398314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err="1" smtClean="0"/>
              <a:t>Config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1313"/>
          <a:stretch/>
        </p:blipFill>
        <p:spPr>
          <a:xfrm>
            <a:off x="1111613" y="1371600"/>
            <a:ext cx="6813187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Center Garage Network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141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Center Garage Network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9144000" cy="141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2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3842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5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" b="16790"/>
          <a:stretch/>
        </p:blipFill>
        <p:spPr>
          <a:xfrm>
            <a:off x="228600" y="1354394"/>
            <a:ext cx="8657303" cy="481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0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9922"/>
            <a:ext cx="8814955" cy="359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one system that </a:t>
            </a:r>
            <a:br>
              <a:rPr lang="en-US" dirty="0" smtClean="0"/>
            </a:br>
            <a:r>
              <a:rPr lang="en-US" dirty="0" smtClean="0"/>
              <a:t>pulls it all together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All financial information to help us manage and report on revenue from multiple sources</a:t>
            </a:r>
          </a:p>
          <a:p>
            <a:pPr lvl="0"/>
            <a:r>
              <a:rPr lang="en-US" sz="2800" dirty="0"/>
              <a:t>Taking payment for any parking item at any outlet – ISF at the office or online; citations at the pay station in a garage, all online, etc.</a:t>
            </a:r>
          </a:p>
          <a:p>
            <a:pPr lvl="0"/>
            <a:r>
              <a:rPr lang="en-US" sz="2800" dirty="0"/>
              <a:t>Have a complete view into our operation, rather than multiple separate views</a:t>
            </a:r>
          </a:p>
          <a:p>
            <a:pPr lvl="0"/>
            <a:r>
              <a:rPr lang="en-US" sz="2800" dirty="0"/>
              <a:t>Unified inventory and management of all parking spaces, audited or access/revenue-controlled.</a:t>
            </a:r>
          </a:p>
          <a:p>
            <a:pPr lvl="0"/>
            <a:r>
              <a:rPr lang="en-US" sz="2800" dirty="0"/>
              <a:t>Upgrade one piece without reconfiguring all of the other </a:t>
            </a:r>
            <a:r>
              <a:rPr lang="en-US" sz="2800" dirty="0" smtClean="0"/>
              <a:t>pieces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one system that </a:t>
            </a:r>
            <a:br>
              <a:rPr lang="en-US" dirty="0" smtClean="0"/>
            </a:br>
            <a:r>
              <a:rPr lang="en-US" dirty="0" smtClean="0"/>
              <a:t>pulls it all together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lvl="0"/>
            <a:r>
              <a:rPr lang="en-US" sz="2800" dirty="0"/>
              <a:t>Have one point of contact for questions and maintenance of the pieces</a:t>
            </a:r>
          </a:p>
          <a:p>
            <a:pPr lvl="0"/>
            <a:r>
              <a:rPr lang="en-US" sz="2800" dirty="0"/>
              <a:t>Managing all permits and access cards in one database with no duplication of data or data entry.</a:t>
            </a:r>
          </a:p>
          <a:p>
            <a:pPr lvl="0"/>
            <a:r>
              <a:rPr lang="en-US" sz="2800" dirty="0"/>
              <a:t>Single point of online access to everything parking for our customers.</a:t>
            </a:r>
          </a:p>
          <a:p>
            <a:pPr lvl="0"/>
            <a:r>
              <a:rPr lang="en-US" sz="2800" dirty="0"/>
              <a:t>Unified reporting and business-process configuration and tracking.</a:t>
            </a:r>
          </a:p>
        </p:txBody>
      </p:sp>
    </p:spTree>
    <p:extLst>
      <p:ext uri="{BB962C8B-B14F-4D97-AF65-F5344CB8AC3E}">
        <p14:creationId xmlns:p14="http://schemas.microsoft.com/office/powerpoint/2010/main" val="12723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canonfuseba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signcen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mp"/>
          <p:cNvSpPr/>
          <p:nvPr/>
        </p:nvSpPr>
        <p:spPr>
          <a:xfrm rot="20681033">
            <a:off x="4657426" y="3035823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ooper Black" pitchFamily="18" charset="0"/>
              </a:rPr>
              <a:t>Temp</a:t>
            </a:r>
          </a:p>
        </p:txBody>
      </p:sp>
      <p:sp>
        <p:nvSpPr>
          <p:cNvPr id="28" name="Access"/>
          <p:cNvSpPr/>
          <p:nvPr/>
        </p:nvSpPr>
        <p:spPr>
          <a:xfrm rot="21071676">
            <a:off x="4548250" y="3200400"/>
            <a:ext cx="701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oper Black" pitchFamily="18" charset="0"/>
              </a:rPr>
              <a:t>Access</a:t>
            </a:r>
            <a:endParaRPr lang="en-US" sz="1200" dirty="0"/>
          </a:p>
        </p:txBody>
      </p:sp>
      <p:pic>
        <p:nvPicPr>
          <p:cNvPr id="4" name="signrigh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Targeted"/>
          <p:cNvSpPr/>
          <p:nvPr/>
        </p:nvSpPr>
        <p:spPr>
          <a:xfrm rot="331288">
            <a:off x="7788820" y="3715401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Targeted</a:t>
            </a:r>
            <a:endParaRPr lang="en-US" dirty="0"/>
          </a:p>
        </p:txBody>
      </p:sp>
      <p:sp>
        <p:nvSpPr>
          <p:cNvPr id="34" name="Communication"/>
          <p:cNvSpPr/>
          <p:nvPr/>
        </p:nvSpPr>
        <p:spPr>
          <a:xfrm rot="331288">
            <a:off x="7575942" y="4033397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ooper Black" pitchFamily="18" charset="0"/>
              </a:rPr>
              <a:t>Communication</a:t>
            </a:r>
            <a:endParaRPr lang="en-US" sz="1400" dirty="0"/>
          </a:p>
        </p:txBody>
      </p:sp>
      <p:pic>
        <p:nvPicPr>
          <p:cNvPr id="5" name="signlef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LP"/>
          <p:cNvSpPr/>
          <p:nvPr/>
        </p:nvSpPr>
        <p:spPr>
          <a:xfrm rot="331288">
            <a:off x="548139" y="3399231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LP</a:t>
            </a:r>
            <a:endParaRPr lang="en-US" dirty="0"/>
          </a:p>
        </p:txBody>
      </p:sp>
      <p:sp>
        <p:nvSpPr>
          <p:cNvPr id="32" name="Exceptions"/>
          <p:cNvSpPr/>
          <p:nvPr/>
        </p:nvSpPr>
        <p:spPr>
          <a:xfrm rot="331288">
            <a:off x="98193" y="3597200"/>
            <a:ext cx="12565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oper Black" pitchFamily="18" charset="0"/>
              </a:rPr>
              <a:t>Exceptions</a:t>
            </a:r>
            <a:endParaRPr lang="en-US" sz="1500" dirty="0"/>
          </a:p>
        </p:txBody>
      </p:sp>
      <p:pic>
        <p:nvPicPr>
          <p:cNvPr id="6" name="signtoplef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Enforcement"/>
          <p:cNvSpPr/>
          <p:nvPr/>
        </p:nvSpPr>
        <p:spPr>
          <a:xfrm rot="1401675">
            <a:off x="2637738" y="1249693"/>
            <a:ext cx="98937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dirty="0" smtClean="0">
                <a:solidFill>
                  <a:srgbClr val="FFFFFF"/>
                </a:solidFill>
                <a:latin typeface="Cooper Black" pitchFamily="18" charset="0"/>
              </a:rPr>
              <a:t>Enforcement</a:t>
            </a:r>
            <a:endParaRPr lang="en-US" sz="950" dirty="0"/>
          </a:p>
        </p:txBody>
      </p:sp>
      <p:sp>
        <p:nvSpPr>
          <p:cNvPr id="26" name="Exceptions"/>
          <p:cNvSpPr/>
          <p:nvPr/>
        </p:nvSpPr>
        <p:spPr>
          <a:xfrm rot="1087910">
            <a:off x="2573291" y="1345211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dirty="0" smtClean="0">
                <a:solidFill>
                  <a:srgbClr val="FFFFFF"/>
                </a:solidFill>
                <a:latin typeface="Cooper Black" pitchFamily="18" charset="0"/>
              </a:rPr>
              <a:t>Exceptions</a:t>
            </a:r>
            <a:endParaRPr lang="en-US" sz="950" dirty="0"/>
          </a:p>
        </p:txBody>
      </p:sp>
      <p:pic>
        <p:nvPicPr>
          <p:cNvPr id="7" name="signmiddlelef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served"/>
          <p:cNvSpPr/>
          <p:nvPr/>
        </p:nvSpPr>
        <p:spPr>
          <a:xfrm rot="913292">
            <a:off x="2215601" y="2977146"/>
            <a:ext cx="12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Reserved</a:t>
            </a:r>
            <a:endParaRPr lang="en-US" dirty="0"/>
          </a:p>
        </p:txBody>
      </p:sp>
      <p:sp>
        <p:nvSpPr>
          <p:cNvPr id="30" name="Spaces"/>
          <p:cNvSpPr/>
          <p:nvPr/>
        </p:nvSpPr>
        <p:spPr>
          <a:xfrm rot="699111">
            <a:off x="2143572" y="320457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Spaces</a:t>
            </a:r>
            <a:endParaRPr lang="en-US" dirty="0"/>
          </a:p>
        </p:txBody>
      </p:sp>
      <p:pic>
        <p:nvPicPr>
          <p:cNvPr id="8" name="signtoprigh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Bikes"/>
          <p:cNvSpPr txBox="1"/>
          <p:nvPr/>
        </p:nvSpPr>
        <p:spPr>
          <a:xfrm rot="685580">
            <a:off x="8091054" y="264432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ooper Black" pitchFamily="18" charset="0"/>
              </a:rPr>
              <a:t>Bikes</a:t>
            </a:r>
            <a:endParaRPr lang="en-US" sz="1200" dirty="0">
              <a:solidFill>
                <a:srgbClr val="FFFFFF"/>
              </a:solidFill>
              <a:latin typeface="Cooper Black" pitchFamily="18" charset="0"/>
            </a:endParaRPr>
          </a:p>
        </p:txBody>
      </p:sp>
      <p:pic>
        <p:nvPicPr>
          <p:cNvPr id="10" name="signfron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Access"/>
          <p:cNvSpPr txBox="1"/>
          <p:nvPr/>
        </p:nvSpPr>
        <p:spPr>
          <a:xfrm rot="19987522">
            <a:off x="4992950" y="1492187"/>
            <a:ext cx="2740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Cooper Black" pitchFamily="18" charset="0"/>
              </a:rPr>
              <a:t>Access</a:t>
            </a:r>
            <a:endParaRPr lang="en-US" sz="4400" dirty="0">
              <a:solidFill>
                <a:srgbClr val="FFFFFF"/>
              </a:solidFill>
              <a:latin typeface="Cooper Black" pitchFamily="18" charset="0"/>
            </a:endParaRPr>
          </a:p>
        </p:txBody>
      </p:sp>
      <p:sp>
        <p:nvSpPr>
          <p:cNvPr id="24" name="VIP"/>
          <p:cNvSpPr txBox="1"/>
          <p:nvPr/>
        </p:nvSpPr>
        <p:spPr>
          <a:xfrm rot="20761139">
            <a:off x="5513769" y="1038973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ooper Black" pitchFamily="18" charset="0"/>
              </a:rPr>
              <a:t>VIP</a:t>
            </a:r>
            <a:endParaRPr lang="en-US" sz="4400" dirty="0"/>
          </a:p>
        </p:txBody>
      </p:sp>
      <p:pic>
        <p:nvPicPr>
          <p:cNvPr id="20" name="canonfus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dynlef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dyntoprigh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dynmiddl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dyntoplef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dynrigh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dynmiddlelef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dynfron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ligh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yot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96673"/>
            <a:ext cx="2498965" cy="3429000"/>
          </a:xfrm>
          <a:prstGeom prst="rect">
            <a:avLst/>
          </a:prstGeom>
        </p:spPr>
      </p:pic>
      <p:pic>
        <p:nvPicPr>
          <p:cNvPr id="23" name="su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8753" y="-23876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31" grpId="0"/>
      <p:bldP spid="32" grpId="0"/>
      <p:bldP spid="25" grpId="0"/>
      <p:bldP spid="26" grpId="0"/>
      <p:bldP spid="29" grpId="0"/>
      <p:bldP spid="30" grpId="0"/>
      <p:bldP spid="11" grpId="0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one system that </a:t>
            </a:r>
            <a:br>
              <a:rPr lang="en-US" dirty="0" smtClean="0"/>
            </a:br>
            <a:r>
              <a:rPr lang="en-US" dirty="0" smtClean="0"/>
              <a:t>pulls it all together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Single organization for software support and consolidated training for software users</a:t>
            </a:r>
          </a:p>
          <a:p>
            <a:pPr lvl="0"/>
            <a:r>
              <a:rPr lang="en-US" sz="2800" dirty="0"/>
              <a:t>Customized transaction-processing requirements</a:t>
            </a:r>
          </a:p>
          <a:p>
            <a:pPr lvl="0"/>
            <a:r>
              <a:rPr lang="en-US" sz="2800" dirty="0"/>
              <a:t>Configurable thresholds for transaction types and permit activity</a:t>
            </a:r>
          </a:p>
          <a:p>
            <a:pPr lvl="0"/>
            <a:r>
              <a:rPr lang="en-US" sz="2800" dirty="0"/>
              <a:t>Cashier performance trend reports</a:t>
            </a:r>
          </a:p>
          <a:p>
            <a:pPr lvl="0"/>
            <a:r>
              <a:rPr lang="en-US" sz="2800" dirty="0"/>
              <a:t>Easily configurable cashier stations with programmable hot keys, and unlimited number of </a:t>
            </a:r>
            <a:r>
              <a:rPr lang="en-US" sz="2800" dirty="0" smtClean="0"/>
              <a:t>validation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2"/>
            <a:ext cx="8229600" cy="8842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89622">
            <a:off x="5962852" y="838027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819853">
            <a:off x="8149770" y="338233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20689622">
            <a:off x="8415135" y="257743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 rot="20689622">
            <a:off x="4707376" y="299749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 rot="847189">
            <a:off x="2539909" y="2729879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 rot="741761">
            <a:off x="2908794" y="105666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 rot="382465">
            <a:off x="500919" y="325676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oper Black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36225"/>
            <a:ext cx="2454164" cy="3299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0" r="26812"/>
          <a:stretch/>
        </p:blipFill>
        <p:spPr>
          <a:xfrm>
            <a:off x="0" y="4446740"/>
            <a:ext cx="6692372" cy="2411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09" y="5859959"/>
            <a:ext cx="624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</a:rPr>
              <a:t>Presentation posted online at</a:t>
            </a:r>
          </a:p>
          <a:p>
            <a:r>
              <a:rPr lang="en-US" sz="2200" dirty="0" smtClean="0">
                <a:latin typeface="Cooper Black" pitchFamily="18" charset="0"/>
              </a:rPr>
              <a:t>http://transport.tamu.edu/presentations</a:t>
            </a:r>
            <a:endParaRPr lang="en-US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mp"/>
          <p:cNvSpPr/>
          <p:nvPr/>
        </p:nvSpPr>
        <p:spPr>
          <a:xfrm rot="20681033">
            <a:off x="4657426" y="3035823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ooper Black" pitchFamily="18" charset="0"/>
              </a:rPr>
              <a:t>Temp</a:t>
            </a:r>
          </a:p>
        </p:txBody>
      </p:sp>
      <p:sp>
        <p:nvSpPr>
          <p:cNvPr id="4" name="Access"/>
          <p:cNvSpPr/>
          <p:nvPr/>
        </p:nvSpPr>
        <p:spPr>
          <a:xfrm rot="21071676">
            <a:off x="4548250" y="3200400"/>
            <a:ext cx="701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Cooper Black" pitchFamily="18" charset="0"/>
              </a:rPr>
              <a:t>Access</a:t>
            </a:r>
            <a:endParaRPr lang="en-US" sz="1200" dirty="0"/>
          </a:p>
        </p:txBody>
      </p:sp>
      <p:sp>
        <p:nvSpPr>
          <p:cNvPr id="5" name="Targeted"/>
          <p:cNvSpPr/>
          <p:nvPr/>
        </p:nvSpPr>
        <p:spPr>
          <a:xfrm rot="331288">
            <a:off x="7788820" y="3715401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Targeted</a:t>
            </a:r>
            <a:endParaRPr lang="en-US" dirty="0"/>
          </a:p>
        </p:txBody>
      </p:sp>
      <p:sp>
        <p:nvSpPr>
          <p:cNvPr id="6" name="Communication"/>
          <p:cNvSpPr/>
          <p:nvPr/>
        </p:nvSpPr>
        <p:spPr>
          <a:xfrm rot="331288">
            <a:off x="7575942" y="4033397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ooper Black" pitchFamily="18" charset="0"/>
              </a:rPr>
              <a:t>Communication</a:t>
            </a:r>
            <a:endParaRPr lang="en-US" sz="1400" dirty="0"/>
          </a:p>
        </p:txBody>
      </p:sp>
      <p:sp>
        <p:nvSpPr>
          <p:cNvPr id="8" name="LP"/>
          <p:cNvSpPr/>
          <p:nvPr/>
        </p:nvSpPr>
        <p:spPr>
          <a:xfrm rot="331288">
            <a:off x="548139" y="3399231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LP</a:t>
            </a:r>
            <a:endParaRPr lang="en-US" dirty="0"/>
          </a:p>
        </p:txBody>
      </p:sp>
      <p:sp>
        <p:nvSpPr>
          <p:cNvPr id="9" name="Exceptions"/>
          <p:cNvSpPr/>
          <p:nvPr/>
        </p:nvSpPr>
        <p:spPr>
          <a:xfrm rot="331288">
            <a:off x="98193" y="3597200"/>
            <a:ext cx="12565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oper Black" pitchFamily="18" charset="0"/>
              </a:rPr>
              <a:t>Exceptions</a:t>
            </a:r>
            <a:endParaRPr lang="en-US" sz="1500" dirty="0"/>
          </a:p>
        </p:txBody>
      </p:sp>
      <p:sp>
        <p:nvSpPr>
          <p:cNvPr id="10" name="Enforcement"/>
          <p:cNvSpPr/>
          <p:nvPr/>
        </p:nvSpPr>
        <p:spPr>
          <a:xfrm rot="1401675">
            <a:off x="2637738" y="1249693"/>
            <a:ext cx="98937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dirty="0" smtClean="0">
                <a:solidFill>
                  <a:srgbClr val="FFFFFF"/>
                </a:solidFill>
                <a:latin typeface="Cooper Black" pitchFamily="18" charset="0"/>
              </a:rPr>
              <a:t>Enforcement</a:t>
            </a:r>
            <a:endParaRPr lang="en-US" sz="950" dirty="0"/>
          </a:p>
        </p:txBody>
      </p:sp>
      <p:sp>
        <p:nvSpPr>
          <p:cNvPr id="11" name="Exceptions"/>
          <p:cNvSpPr/>
          <p:nvPr/>
        </p:nvSpPr>
        <p:spPr>
          <a:xfrm rot="1087910">
            <a:off x="2573291" y="1345211"/>
            <a:ext cx="8996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dirty="0" smtClean="0">
                <a:solidFill>
                  <a:srgbClr val="FFFFFF"/>
                </a:solidFill>
                <a:latin typeface="Cooper Black" pitchFamily="18" charset="0"/>
              </a:rPr>
              <a:t>Exceptions</a:t>
            </a:r>
            <a:endParaRPr lang="en-US" sz="950" dirty="0"/>
          </a:p>
        </p:txBody>
      </p:sp>
      <p:sp>
        <p:nvSpPr>
          <p:cNvPr id="12" name="Reserved"/>
          <p:cNvSpPr/>
          <p:nvPr/>
        </p:nvSpPr>
        <p:spPr>
          <a:xfrm rot="913292">
            <a:off x="2215601" y="2977146"/>
            <a:ext cx="12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Reserved</a:t>
            </a:r>
            <a:endParaRPr lang="en-US" dirty="0"/>
          </a:p>
        </p:txBody>
      </p:sp>
      <p:sp>
        <p:nvSpPr>
          <p:cNvPr id="13" name="Spaces"/>
          <p:cNvSpPr/>
          <p:nvPr/>
        </p:nvSpPr>
        <p:spPr>
          <a:xfrm rot="699111">
            <a:off x="2143572" y="320457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oper Black" pitchFamily="18" charset="0"/>
              </a:rPr>
              <a:t>Spaces</a:t>
            </a:r>
            <a:endParaRPr lang="en-US" dirty="0"/>
          </a:p>
        </p:txBody>
      </p:sp>
      <p:sp>
        <p:nvSpPr>
          <p:cNvPr id="14" name="Bikes"/>
          <p:cNvSpPr txBox="1"/>
          <p:nvPr/>
        </p:nvSpPr>
        <p:spPr>
          <a:xfrm rot="685580">
            <a:off x="8091054" y="2644325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ooper Black" pitchFamily="18" charset="0"/>
              </a:rPr>
              <a:t>Bikes</a:t>
            </a:r>
            <a:endParaRPr lang="en-US" sz="1200" dirty="0">
              <a:solidFill>
                <a:srgbClr val="FFFFFF"/>
              </a:solidFill>
              <a:latin typeface="Cooper Black" pitchFamily="18" charset="0"/>
            </a:endParaRPr>
          </a:p>
        </p:txBody>
      </p:sp>
      <p:sp>
        <p:nvSpPr>
          <p:cNvPr id="15" name="Access"/>
          <p:cNvSpPr txBox="1"/>
          <p:nvPr/>
        </p:nvSpPr>
        <p:spPr>
          <a:xfrm rot="19987522">
            <a:off x="4992950" y="1492187"/>
            <a:ext cx="2740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Cooper Black" pitchFamily="18" charset="0"/>
              </a:rPr>
              <a:t>Access</a:t>
            </a:r>
            <a:endParaRPr lang="en-US" sz="4400" dirty="0">
              <a:solidFill>
                <a:srgbClr val="FFFFFF"/>
              </a:solidFill>
              <a:latin typeface="Cooper Black" pitchFamily="18" charset="0"/>
            </a:endParaRPr>
          </a:p>
        </p:txBody>
      </p:sp>
      <p:sp>
        <p:nvSpPr>
          <p:cNvPr id="16" name="VIP"/>
          <p:cNvSpPr txBox="1"/>
          <p:nvPr/>
        </p:nvSpPr>
        <p:spPr>
          <a:xfrm rot="20761139">
            <a:off x="5513769" y="1038973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Cooper Black" pitchFamily="18" charset="0"/>
              </a:rPr>
              <a:t>VIP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01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95" y="2014785"/>
            <a:ext cx="4961905" cy="39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/>
        </p:blipFill>
        <p:spPr>
          <a:xfrm>
            <a:off x="3928960" y="1524000"/>
            <a:ext cx="507418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6"/>
          <a:stretch/>
        </p:blipFill>
        <p:spPr>
          <a:xfrm>
            <a:off x="281709" y="2971800"/>
            <a:ext cx="4354946" cy="33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1/7/15 day citation notices</a:t>
            </a:r>
          </a:p>
          <a:p>
            <a:r>
              <a:rPr lang="en-US" dirty="0" smtClean="0"/>
              <a:t>Construction advisories</a:t>
            </a:r>
          </a:p>
          <a:p>
            <a:r>
              <a:rPr lang="en-US" dirty="0" smtClean="0"/>
              <a:t>Game day notices</a:t>
            </a:r>
          </a:p>
          <a:p>
            <a:r>
              <a:rPr lang="en-US" dirty="0" smtClean="0"/>
              <a:t>One off letters to customers</a:t>
            </a:r>
          </a:p>
          <a:p>
            <a:r>
              <a:rPr lang="en-US" dirty="0" smtClean="0"/>
              <a:t>Monthly statements</a:t>
            </a:r>
          </a:p>
          <a:p>
            <a:r>
              <a:rPr lang="en-US" dirty="0" smtClean="0"/>
              <a:t>RV customers (non-affiliates)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6071" r="1580" b="2521"/>
          <a:stretch/>
        </p:blipFill>
        <p:spPr>
          <a:xfrm>
            <a:off x="997186" y="1640500"/>
            <a:ext cx="7003813" cy="463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4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Now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600200"/>
            <a:ext cx="360045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8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Account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7" y="1447800"/>
            <a:ext cx="77286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639</TotalTime>
  <Words>861</Words>
  <Application>Microsoft Office PowerPoint</Application>
  <PresentationFormat>On-screen Show (4:3)</PresentationFormat>
  <Paragraphs>162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TStemplate</vt:lpstr>
      <vt:lpstr>Unified Solution</vt:lpstr>
      <vt:lpstr>PowerPoint Presentation</vt:lpstr>
      <vt:lpstr>PowerPoint Presentation</vt:lpstr>
      <vt:lpstr>Temp Access</vt:lpstr>
      <vt:lpstr>Temp Access</vt:lpstr>
      <vt:lpstr>Targeted Communication</vt:lpstr>
      <vt:lpstr>Targeted Communication</vt:lpstr>
      <vt:lpstr>Permit Now</vt:lpstr>
      <vt:lpstr>My Account</vt:lpstr>
      <vt:lpstr>Data Flow Between the Data Warehouse and Other Systems</vt:lpstr>
      <vt:lpstr>Network Diagram</vt:lpstr>
      <vt:lpstr>Server Config</vt:lpstr>
      <vt:lpstr>University Center Garage Network Diagram</vt:lpstr>
      <vt:lpstr>University Center Garage Network Diagram</vt:lpstr>
      <vt:lpstr>Dashboard</vt:lpstr>
      <vt:lpstr>Dashboard</vt:lpstr>
      <vt:lpstr>Dashboard</vt:lpstr>
      <vt:lpstr>Have one system that  pulls it all together</vt:lpstr>
      <vt:lpstr>Have one system that  pulls it all together</vt:lpstr>
      <vt:lpstr>Have one system that  pulls it all together</vt:lpstr>
      <vt:lpstr>Questions?</vt:lpstr>
    </vt:vector>
  </TitlesOfParts>
  <Company>TAMU - Division of Finance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jlegrevellec</dc:creator>
  <cp:lastModifiedBy>jlegrevellec</cp:lastModifiedBy>
  <cp:revision>71</cp:revision>
  <dcterms:created xsi:type="dcterms:W3CDTF">2010-10-06T20:31:04Z</dcterms:created>
  <dcterms:modified xsi:type="dcterms:W3CDTF">2010-10-25T13:14:57Z</dcterms:modified>
</cp:coreProperties>
</file>