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6" r:id="rId2"/>
    <p:sldId id="258" r:id="rId3"/>
    <p:sldId id="276" r:id="rId4"/>
    <p:sldId id="284" r:id="rId5"/>
    <p:sldId id="259" r:id="rId6"/>
    <p:sldId id="277" r:id="rId7"/>
    <p:sldId id="273" r:id="rId8"/>
    <p:sldId id="262" r:id="rId9"/>
    <p:sldId id="280" r:id="rId10"/>
    <p:sldId id="278" r:id="rId11"/>
    <p:sldId id="281" r:id="rId12"/>
    <p:sldId id="268" r:id="rId13"/>
    <p:sldId id="269" r:id="rId14"/>
    <p:sldId id="279" r:id="rId15"/>
    <p:sldId id="265" r:id="rId16"/>
    <p:sldId id="270" r:id="rId17"/>
    <p:sldId id="282" r:id="rId18"/>
    <p:sldId id="266" r:id="rId19"/>
    <p:sldId id="267" r:id="rId20"/>
    <p:sldId id="283" r:id="rId21"/>
    <p:sldId id="274" r:id="rId22"/>
    <p:sldId id="286" r:id="rId23"/>
  </p:sldIdLst>
  <p:sldSz cx="9144000" cy="6858000" type="screen4x3"/>
  <p:notesSz cx="6858000" cy="9144000"/>
  <p:embeddedFontLs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5307" autoAdjust="0"/>
  </p:normalViewPr>
  <p:slideViewPr>
    <p:cSldViewPr>
      <p:cViewPr varScale="1">
        <p:scale>
          <a:sx n="81" d="100"/>
          <a:sy n="81" d="100"/>
        </p:scale>
        <p:origin x="-7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05FB13-1C9C-4FFB-9FC9-4BD91FF86BA9}" type="datetimeFigureOut">
              <a:rPr lang="en-US" smtClean="0"/>
              <a:pPr/>
              <a:t>9/29/2011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12BB0-A82D-4494-B333-58563E86BD5E}" type="slidenum">
              <a:rPr lang="en-US" smtClean="0"/>
              <a:pPr/>
              <a:t>‹#›</a:t>
            </a:fld>
            <a:endParaRPr lang="en-US"/>
          </a:p>
        </p:txBody>
      </p:sp>
    </p:spTree>
    <p:extLst>
      <p:ext uri="{BB962C8B-B14F-4D97-AF65-F5344CB8AC3E}">
        <p14:creationId xmlns:p14="http://schemas.microsoft.com/office/powerpoint/2010/main" val="3486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Automobil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Dashboar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4412BB0-A82D-4494-B333-58563E86BD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u="sng" kern="1200" dirty="0" smtClean="0">
                <a:solidFill>
                  <a:schemeClr val="tx1"/>
                </a:solidFill>
                <a:latin typeface="+mn-lt"/>
                <a:ea typeface="+mn-ea"/>
                <a:cs typeface="+mn-cs"/>
              </a:rPr>
              <a:t>Potential Benefits</a:t>
            </a: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for greater control over ‘open’ facilities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advance credential/access planning</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contracted permits/access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pre-issued credentials for conferences, special events, etc.</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on-demand credential production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pull a ticket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Prevents pass-through traffic for non-authorized or non-paying vehicles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reduces congestion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for greater pedestrian safety</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the flexibility to raise gates and operate in a less restrictive operational mode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for creating subsets of customers using gates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nested areas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segregation of monthly and transient parkers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for control of customer subsets via:</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FULL lights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disabling of access methods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disable ticket </a:t>
            </a:r>
            <a:r>
              <a:rPr lang="en-US" sz="1200" kern="1200" dirty="0" err="1" smtClean="0">
                <a:solidFill>
                  <a:schemeClr val="tx1"/>
                </a:solidFill>
                <a:latin typeface="+mn-lt"/>
                <a:ea typeface="+mn-ea"/>
                <a:cs typeface="+mn-cs"/>
              </a:rPr>
              <a:t>spitters</a:t>
            </a:r>
            <a:r>
              <a:rPr lang="en-US" sz="1200" kern="1200" dirty="0" smtClean="0">
                <a:solidFill>
                  <a:schemeClr val="tx1"/>
                </a:solidFill>
                <a:latin typeface="+mn-lt"/>
                <a:ea typeface="+mn-ea"/>
                <a:cs typeface="+mn-cs"/>
              </a:rPr>
              <a:t>, continue to allow monthly access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for the opportunity for parking fees to be fully or partially paid by merchants or others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validations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pre-issued temporary credentials (conference tickets)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for better quality data in regard to counts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differential counting based on access type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transient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monthly</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special event / conference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 period specific data</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trending and analysis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may be ported to web page to assist customer decision making</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for variable access methods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magnetic stripe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paper/plastic </a:t>
            </a:r>
            <a:r>
              <a:rPr lang="en-US" sz="1200" kern="1200" dirty="0" err="1" smtClean="0">
                <a:solidFill>
                  <a:schemeClr val="tx1"/>
                </a:solidFill>
                <a:latin typeface="+mn-lt"/>
                <a:ea typeface="+mn-ea"/>
                <a:cs typeface="+mn-cs"/>
              </a:rPr>
              <a:t>spitter</a:t>
            </a:r>
            <a:r>
              <a:rPr lang="en-US" sz="1200" kern="1200" dirty="0" smtClean="0">
                <a:solidFill>
                  <a:schemeClr val="tx1"/>
                </a:solidFill>
                <a:latin typeface="+mn-lt"/>
                <a:ea typeface="+mn-ea"/>
                <a:cs typeface="+mn-cs"/>
              </a:rPr>
              <a:t> tickets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permits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access cards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credit cards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driver’s license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bar code</a:t>
            </a:r>
            <a:endParaRPr lang="en-CA"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spitter</a:t>
            </a:r>
            <a:r>
              <a:rPr lang="en-US" sz="1200" kern="1200" dirty="0" smtClean="0">
                <a:solidFill>
                  <a:schemeClr val="tx1"/>
                </a:solidFill>
                <a:latin typeface="+mn-lt"/>
                <a:ea typeface="+mn-ea"/>
                <a:cs typeface="+mn-cs"/>
              </a:rPr>
              <a:t> tickets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merchant-issued exit ticket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customer-printed from email/web page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conference registration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pre-arranged conference/visitor</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electronic tokens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AVI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toll tags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operator-issued tags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keypad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biometric</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attendant-assisted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remote vend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local vend (button for special event staffing)</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vehicle detection (free exit) </a:t>
            </a:r>
            <a:endParaRPr lang="en-CA"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412BB0-A82D-4494-B333-58563E86BD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Allows for multiple and complex fee structures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based on: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time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event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customer type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location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for use of grace times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unpaid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paid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for multiple cashiering options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central cashiering</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automated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staffed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exit cashiering</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automated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staffed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merchant-issued validation/exit ticket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Access may be enabled/disabled readily via PARC system</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customer prompts/feedback in lane via display</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“Use card or insert ticket”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“Invalid Permit”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Passback</a:t>
            </a:r>
            <a:r>
              <a:rPr lang="en-US" sz="1200" kern="1200" dirty="0" smtClean="0">
                <a:solidFill>
                  <a:schemeClr val="tx1"/>
                </a:solidFill>
                <a:latin typeface="+mn-lt"/>
                <a:ea typeface="+mn-ea"/>
                <a:cs typeface="+mn-cs"/>
              </a:rPr>
              <a: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“Vehicle Blocking Lane”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“Full”</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“Lane Closed”</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operator/attendant information via PARC system</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issues with customer access attempt</a:t>
            </a:r>
            <a:endParaRPr lang="en-CA"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passbacks</a:t>
            </a: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invalid credentials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tailgates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system problems/issues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offline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broken gates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Provides for control of violation situations by denying access</a:t>
            </a:r>
            <a:endParaRPr lang="en-CA"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backout</a:t>
            </a:r>
            <a:r>
              <a:rPr lang="en-US" sz="1200" kern="1200" dirty="0" smtClean="0">
                <a:solidFill>
                  <a:schemeClr val="tx1"/>
                </a:solidFill>
                <a:latin typeface="+mn-lt"/>
                <a:ea typeface="+mn-ea"/>
                <a:cs typeface="+mn-cs"/>
              </a:rPr>
              <a:t> tickets</a:t>
            </a:r>
            <a:endParaRPr lang="en-CA"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passbacks</a:t>
            </a:r>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invalid date/time</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Allows for detailed fiscal checks and accountability</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electronic logging of transactions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electronic reporting</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‘old school’ counting of tickets may still be done</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“authoritative source” is the system that has ownership of data or process.  Many systems may access the data, but only an authoritative system can change it.  Example:  The DMV is the authoritative source of driver’s license numbers.  A parking operation might use this number for some reason but is not allowed to change/alter it because the parking office is not the authoritative source of that piece of data.</a:t>
            </a:r>
          </a:p>
          <a:p>
            <a:endParaRPr lang="en-US" dirty="0" smtClean="0"/>
          </a:p>
          <a:p>
            <a:r>
              <a:rPr lang="en-US" dirty="0" smtClean="0"/>
              <a:t>You will</a:t>
            </a:r>
            <a:r>
              <a:rPr lang="en-US" baseline="0" dirty="0" smtClean="0"/>
              <a:t> have access to info that you don’t have now.</a:t>
            </a:r>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Dashboard</a:t>
            </a:r>
            <a:r>
              <a:rPr lang="en-US" dirty="0" smtClean="0"/>
              <a:t> is a term now being used generally to refer to a web technology based page on which real time information is collated from various sources in the business. The metaphor of a dashboard is adopted here to emphasize the nature of the data being displayed on the page, it is a real-time analysis as to how a business is operating, just like on an </a:t>
            </a:r>
            <a:r>
              <a:rPr lang="en-US" dirty="0" smtClean="0">
                <a:hlinkClick r:id="rId3" action="ppaction://hlinkfile"/>
              </a:rPr>
              <a:t>automobile</a:t>
            </a:r>
            <a:r>
              <a:rPr lang="en-US" dirty="0" smtClean="0"/>
              <a:t> </a:t>
            </a:r>
            <a:r>
              <a:rPr lang="en-US" dirty="0" smtClean="0">
                <a:hlinkClick r:id="rId4" action="ppaction://hlinkfile"/>
              </a:rPr>
              <a:t>dashboard</a:t>
            </a:r>
            <a:r>
              <a:rPr lang="en-US" dirty="0" smtClean="0"/>
              <a:t> real time information is displayed about the performance of that vehicle.</a:t>
            </a:r>
          </a:p>
          <a:p>
            <a:endParaRPr lang="en-US" dirty="0" smtClean="0"/>
          </a:p>
          <a:p>
            <a:endParaRPr lang="en-US" dirty="0" smtClean="0"/>
          </a:p>
          <a:p>
            <a:endParaRPr lang="en-US" dirty="0" smtClean="0"/>
          </a:p>
          <a:p>
            <a:r>
              <a:rPr lang="en-US" dirty="0" smtClean="0"/>
              <a:t>Most parking management systems today are not designed to interoperate!</a:t>
            </a:r>
          </a:p>
          <a:p>
            <a:pPr lvl="1"/>
            <a:r>
              <a:rPr lang="en-US" dirty="0" smtClean="0"/>
              <a:t>Must improve the ability to share, import and export data (batch and real-time)</a:t>
            </a:r>
          </a:p>
          <a:p>
            <a:pPr lvl="1"/>
            <a:r>
              <a:rPr lang="en-US" dirty="0" smtClean="0"/>
              <a:t>Must embrace standards and standardization for networking and data management</a:t>
            </a:r>
          </a:p>
          <a:p>
            <a:pPr lvl="1"/>
            <a:r>
              <a:rPr lang="en-US" dirty="0" smtClean="0"/>
              <a:t>Must adopt a more open architecture to allow user customization and third-party extensions</a:t>
            </a:r>
          </a:p>
          <a:p>
            <a:endParaRPr lang="en-US" dirty="0" smtClean="0"/>
          </a:p>
          <a:p>
            <a:r>
              <a:rPr lang="en-US" sz="1200" dirty="0" smtClean="0"/>
              <a:t>Parking Operations need credibility in order to be effective and provide valued services.</a:t>
            </a:r>
          </a:p>
          <a:p>
            <a:r>
              <a:rPr lang="en-US" sz="1200" dirty="0" smtClean="0"/>
              <a:t>Credibility is earned through good record-keeping over a long time</a:t>
            </a:r>
            <a:endParaRPr lang="en-US" dirty="0" smtClean="0"/>
          </a:p>
          <a:p>
            <a:endParaRPr lang="en-US" dirty="0" smtClean="0"/>
          </a:p>
          <a:p>
            <a:pPr>
              <a:lnSpc>
                <a:spcPct val="80000"/>
              </a:lnSpc>
            </a:pPr>
            <a:r>
              <a:rPr lang="en-US" sz="1200" dirty="0" smtClean="0"/>
              <a:t>All financial information to help us manage and report on revenue from multiple sources</a:t>
            </a:r>
          </a:p>
          <a:p>
            <a:pPr>
              <a:lnSpc>
                <a:spcPct val="80000"/>
              </a:lnSpc>
            </a:pPr>
            <a:r>
              <a:rPr lang="en-US" sz="1200" dirty="0" smtClean="0"/>
              <a:t>Allow our customers to pay for anything related to parking at any of our physical or virtual locations</a:t>
            </a:r>
          </a:p>
          <a:p>
            <a:pPr>
              <a:lnSpc>
                <a:spcPct val="80000"/>
              </a:lnSpc>
            </a:pPr>
            <a:r>
              <a:rPr lang="en-US" sz="1200" dirty="0" smtClean="0"/>
              <a:t>Have a complete view into our operation, rather than multiple separate views</a:t>
            </a:r>
          </a:p>
          <a:p>
            <a:pPr>
              <a:lnSpc>
                <a:spcPct val="80000"/>
              </a:lnSpc>
            </a:pPr>
            <a:r>
              <a:rPr lang="en-US" sz="1200" dirty="0" smtClean="0"/>
              <a:t>Manage all our spaces in a consistent unified manner</a:t>
            </a:r>
          </a:p>
          <a:p>
            <a:pPr>
              <a:lnSpc>
                <a:spcPct val="80000"/>
              </a:lnSpc>
            </a:pPr>
            <a:r>
              <a:rPr lang="en-US" sz="1200" dirty="0" smtClean="0"/>
              <a:t>Upgrade one piece without reconfiguring all of the other pieces</a:t>
            </a:r>
          </a:p>
          <a:p>
            <a:pPr>
              <a:lnSpc>
                <a:spcPct val="80000"/>
              </a:lnSpc>
            </a:pPr>
            <a:r>
              <a:rPr lang="en-US" sz="1200" dirty="0" smtClean="0"/>
              <a:t>Have one point of contact for questions and maintenance of the pieces</a:t>
            </a: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err="1" smtClean="0"/>
              <a:t>Avi</a:t>
            </a:r>
            <a:r>
              <a:rPr lang="en-US" b="1" u="sng" dirty="0" smtClean="0"/>
              <a:t> can be short or long range, long range can be quite expensive</a:t>
            </a:r>
          </a:p>
          <a:p>
            <a:endParaRPr lang="en-US" b="1" u="sng" dirty="0" smtClean="0"/>
          </a:p>
          <a:p>
            <a:endParaRPr lang="en-US" b="1" u="sng" dirty="0" smtClean="0"/>
          </a:p>
          <a:p>
            <a:r>
              <a:rPr lang="en-US" b="1" u="sng" dirty="0" smtClean="0"/>
              <a:t>Accurate info can help with exact utilization rates, which can help with appropriate oversell percentages.</a:t>
            </a:r>
          </a:p>
          <a:p>
            <a:endParaRPr lang="en-US" b="1" u="sng" dirty="0" smtClean="0"/>
          </a:p>
          <a:p>
            <a:endParaRPr lang="en-US" b="1" u="sng" dirty="0" smtClean="0"/>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solidFill>
                  <a:schemeClr val="hlink"/>
                </a:solidFill>
                <a:latin typeface="Arial" charset="0"/>
                <a:cs typeface="Arial" charset="0"/>
              </a:rPr>
              <a:t>Gating as a crutch anecdote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They don’t always work properly </a:t>
            </a:r>
          </a:p>
          <a:p>
            <a:pPr lvl="0"/>
            <a:r>
              <a:rPr lang="en-US" sz="1200" kern="1200" dirty="0" smtClean="0">
                <a:solidFill>
                  <a:schemeClr val="tx1"/>
                </a:solidFill>
                <a:latin typeface="+mn-lt"/>
                <a:ea typeface="+mn-ea"/>
                <a:cs typeface="+mn-cs"/>
              </a:rPr>
              <a:t>Requires more user education – sometimes the gate isn’t working properly because the user isn’t using the access method correctly</a:t>
            </a:r>
          </a:p>
          <a:p>
            <a:pPr lvl="0"/>
            <a:r>
              <a:rPr lang="en-US" sz="1200" kern="1200" dirty="0" smtClean="0">
                <a:solidFill>
                  <a:schemeClr val="tx1"/>
                </a:solidFill>
                <a:latin typeface="+mn-lt"/>
                <a:ea typeface="+mn-ea"/>
                <a:cs typeface="+mn-cs"/>
              </a:rPr>
              <a:t>Sometimes causes issues when disabled customers who don’t have permits for the gated lot but want access since it the closest accessible space to their destination</a:t>
            </a:r>
          </a:p>
          <a:p>
            <a:pPr lvl="0"/>
            <a:r>
              <a:rPr lang="en-US" sz="1200" kern="1200" dirty="0" smtClean="0">
                <a:solidFill>
                  <a:schemeClr val="tx1"/>
                </a:solidFill>
                <a:latin typeface="+mn-lt"/>
                <a:ea typeface="+mn-ea"/>
                <a:cs typeface="+mn-cs"/>
              </a:rPr>
              <a:t>Sometimes requires MANY exceptions for all the people who have legitimate access needs but don’t have permits for the gated area</a:t>
            </a:r>
          </a:p>
          <a:p>
            <a:endParaRPr lang="en-US" dirty="0" smtClean="0"/>
          </a:p>
          <a:p>
            <a:pPr lvl="0"/>
            <a:r>
              <a:rPr lang="en-US" sz="1200" kern="1200" dirty="0" smtClean="0">
                <a:solidFill>
                  <a:schemeClr val="tx1"/>
                </a:solidFill>
                <a:latin typeface="+mn-lt"/>
                <a:ea typeface="+mn-ea"/>
                <a:cs typeface="+mn-cs"/>
              </a:rPr>
              <a:t>Equipment is expensive – may require increasing permit prices to cover costs</a:t>
            </a:r>
          </a:p>
          <a:p>
            <a:pPr lvl="0"/>
            <a:r>
              <a:rPr lang="en-US" sz="1200" kern="1200" dirty="0" smtClean="0">
                <a:solidFill>
                  <a:schemeClr val="tx1"/>
                </a:solidFill>
                <a:latin typeface="+mn-lt"/>
                <a:ea typeface="+mn-ea"/>
                <a:cs typeface="+mn-cs"/>
              </a:rPr>
              <a:t>Requires maintenance – may not have the resources to have technicians on staff</a:t>
            </a:r>
          </a:p>
          <a:p>
            <a:pPr lvl="0"/>
            <a:r>
              <a:rPr lang="en-US" sz="1200" kern="1200" dirty="0" smtClean="0">
                <a:solidFill>
                  <a:schemeClr val="tx1"/>
                </a:solidFill>
                <a:latin typeface="+mn-lt"/>
                <a:ea typeface="+mn-ea"/>
                <a:cs typeface="+mn-cs"/>
              </a:rPr>
              <a:t>Gating usually drives up the price point of the permit and we are already seeing price sensitivity in our customers</a:t>
            </a:r>
          </a:p>
          <a:p>
            <a:pPr lvl="0"/>
            <a:r>
              <a:rPr lang="en-US" sz="1200" kern="1200" dirty="0" smtClean="0">
                <a:solidFill>
                  <a:schemeClr val="tx1"/>
                </a:solidFill>
                <a:latin typeface="+mn-lt"/>
                <a:ea typeface="+mn-ea"/>
                <a:cs typeface="+mn-cs"/>
              </a:rPr>
              <a:t>No system works 100% of the time and gating increases expectations and decreases satisfaction when they don’t work –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handsfree</a:t>
            </a:r>
            <a:r>
              <a:rPr lang="en-US" sz="1200" kern="1200" dirty="0" smtClean="0">
                <a:solidFill>
                  <a:schemeClr val="tx1"/>
                </a:solidFill>
                <a:latin typeface="+mn-lt"/>
                <a:ea typeface="+mn-ea"/>
                <a:cs typeface="+mn-cs"/>
              </a:rPr>
              <a:t> not working, so have to swipe – even though they can get in by swiping, they still complain because the </a:t>
            </a:r>
            <a:r>
              <a:rPr lang="en-US" sz="1200" kern="1200" dirty="0" err="1" smtClean="0">
                <a:solidFill>
                  <a:schemeClr val="tx1"/>
                </a:solidFill>
                <a:latin typeface="+mn-lt"/>
                <a:ea typeface="+mn-ea"/>
                <a:cs typeface="+mn-cs"/>
              </a:rPr>
              <a:t>handsfree</a:t>
            </a:r>
            <a:r>
              <a:rPr lang="en-US" sz="1200" kern="1200" dirty="0" smtClean="0">
                <a:solidFill>
                  <a:schemeClr val="tx1"/>
                </a:solidFill>
                <a:latin typeface="+mn-lt"/>
                <a:ea typeface="+mn-ea"/>
                <a:cs typeface="+mn-cs"/>
              </a:rPr>
              <a:t> didn’t work (increased expectations)</a:t>
            </a:r>
          </a:p>
          <a:p>
            <a:pPr lvl="0"/>
            <a:r>
              <a:rPr lang="en-US" sz="1200" kern="1200" dirty="0" smtClean="0">
                <a:solidFill>
                  <a:schemeClr val="tx1"/>
                </a:solidFill>
                <a:latin typeface="+mn-lt"/>
                <a:ea typeface="+mn-ea"/>
                <a:cs typeface="+mn-cs"/>
              </a:rPr>
              <a:t>Requires monitoring – more staff=more resources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Control comes at a cost</a:t>
            </a:r>
          </a:p>
          <a:p>
            <a:pPr lvl="1"/>
            <a:r>
              <a:rPr lang="en-US" sz="1200" kern="1200" dirty="0" smtClean="0">
                <a:solidFill>
                  <a:schemeClr val="tx1"/>
                </a:solidFill>
                <a:latin typeface="+mn-lt"/>
                <a:ea typeface="+mn-ea"/>
                <a:cs typeface="+mn-cs"/>
              </a:rPr>
              <a:t>equipment</a:t>
            </a:r>
          </a:p>
          <a:p>
            <a:pPr lvl="2"/>
            <a:r>
              <a:rPr lang="en-US" sz="1200" kern="1200" dirty="0" smtClean="0">
                <a:solidFill>
                  <a:schemeClr val="tx1"/>
                </a:solidFill>
                <a:latin typeface="+mn-lt"/>
                <a:ea typeface="+mn-ea"/>
                <a:cs typeface="+mn-cs"/>
              </a:rPr>
              <a:t>initial cost</a:t>
            </a:r>
          </a:p>
          <a:p>
            <a:pPr lvl="2"/>
            <a:r>
              <a:rPr lang="en-US" sz="1200" kern="1200" dirty="0" smtClean="0">
                <a:solidFill>
                  <a:schemeClr val="tx1"/>
                </a:solidFill>
                <a:latin typeface="+mn-lt"/>
                <a:ea typeface="+mn-ea"/>
                <a:cs typeface="+mn-cs"/>
              </a:rPr>
              <a:t>ongoing maintenance costs</a:t>
            </a:r>
          </a:p>
          <a:p>
            <a:pPr lvl="1"/>
            <a:r>
              <a:rPr lang="en-US" sz="1200" kern="1200" dirty="0" smtClean="0">
                <a:solidFill>
                  <a:schemeClr val="tx1"/>
                </a:solidFill>
                <a:latin typeface="+mn-lt"/>
                <a:ea typeface="+mn-ea"/>
                <a:cs typeface="+mn-cs"/>
              </a:rPr>
              <a:t>infrastructure</a:t>
            </a:r>
          </a:p>
          <a:p>
            <a:pPr lvl="2"/>
            <a:r>
              <a:rPr lang="en-US" sz="1200" kern="1200" dirty="0" smtClean="0">
                <a:solidFill>
                  <a:schemeClr val="tx1"/>
                </a:solidFill>
                <a:latin typeface="+mn-lt"/>
                <a:ea typeface="+mn-ea"/>
                <a:cs typeface="+mn-cs"/>
              </a:rPr>
              <a:t>controlled traffic lane construction</a:t>
            </a:r>
          </a:p>
          <a:p>
            <a:pPr lvl="2"/>
            <a:r>
              <a:rPr lang="en-US" sz="1200" kern="1200" dirty="0" smtClean="0">
                <a:solidFill>
                  <a:schemeClr val="tx1"/>
                </a:solidFill>
                <a:latin typeface="+mn-lt"/>
                <a:ea typeface="+mn-ea"/>
                <a:cs typeface="+mn-cs"/>
              </a:rPr>
              <a:t>power</a:t>
            </a:r>
          </a:p>
          <a:p>
            <a:pPr lvl="2"/>
            <a:r>
              <a:rPr lang="en-US" sz="1200" kern="1200" dirty="0" smtClean="0">
                <a:solidFill>
                  <a:schemeClr val="tx1"/>
                </a:solidFill>
                <a:latin typeface="+mn-lt"/>
                <a:ea typeface="+mn-ea"/>
                <a:cs typeface="+mn-cs"/>
              </a:rPr>
              <a:t>communication</a:t>
            </a:r>
          </a:p>
          <a:p>
            <a:pPr lvl="2"/>
            <a:r>
              <a:rPr lang="en-US" sz="1200" kern="1200" dirty="0" smtClean="0">
                <a:solidFill>
                  <a:schemeClr val="tx1"/>
                </a:solidFill>
                <a:latin typeface="+mn-lt"/>
                <a:ea typeface="+mn-ea"/>
                <a:cs typeface="+mn-cs"/>
              </a:rPr>
              <a:t>signage</a:t>
            </a:r>
          </a:p>
          <a:p>
            <a:pPr lvl="1"/>
            <a:r>
              <a:rPr lang="en-US" sz="1200" kern="1200" dirty="0" smtClean="0">
                <a:solidFill>
                  <a:schemeClr val="tx1"/>
                </a:solidFill>
                <a:latin typeface="+mn-lt"/>
                <a:ea typeface="+mn-ea"/>
                <a:cs typeface="+mn-cs"/>
              </a:rPr>
              <a:t>consumable supplies</a:t>
            </a:r>
          </a:p>
          <a:p>
            <a:pPr lvl="2"/>
            <a:r>
              <a:rPr lang="en-US" sz="1200" kern="1200" dirty="0" smtClean="0">
                <a:solidFill>
                  <a:schemeClr val="tx1"/>
                </a:solidFill>
                <a:latin typeface="+mn-lt"/>
                <a:ea typeface="+mn-ea"/>
                <a:cs typeface="+mn-cs"/>
              </a:rPr>
              <a:t>tickets</a:t>
            </a:r>
          </a:p>
          <a:p>
            <a:pPr lvl="2"/>
            <a:r>
              <a:rPr lang="en-US" sz="1200" kern="1200" dirty="0" smtClean="0">
                <a:solidFill>
                  <a:schemeClr val="tx1"/>
                </a:solidFill>
                <a:latin typeface="+mn-lt"/>
                <a:ea typeface="+mn-ea"/>
                <a:cs typeface="+mn-cs"/>
              </a:rPr>
              <a:t>access devices</a:t>
            </a:r>
          </a:p>
          <a:p>
            <a:pPr lvl="2"/>
            <a:r>
              <a:rPr lang="en-US" sz="1200" kern="1200" dirty="0" smtClean="0">
                <a:solidFill>
                  <a:schemeClr val="tx1"/>
                </a:solidFill>
                <a:latin typeface="+mn-lt"/>
                <a:ea typeface="+mn-ea"/>
                <a:cs typeface="+mn-cs"/>
              </a:rPr>
              <a:t>gate arms</a:t>
            </a:r>
          </a:p>
          <a:p>
            <a:pPr lvl="2"/>
            <a:r>
              <a:rPr lang="en-US" sz="1200" kern="1200" dirty="0" smtClean="0">
                <a:solidFill>
                  <a:schemeClr val="tx1"/>
                </a:solidFill>
                <a:latin typeface="+mn-lt"/>
                <a:ea typeface="+mn-ea"/>
                <a:cs typeface="+mn-cs"/>
              </a:rPr>
              <a:t>ink ribbons/cartridges</a:t>
            </a:r>
          </a:p>
          <a:p>
            <a:pPr lvl="0"/>
            <a:r>
              <a:rPr lang="en-US" sz="1200" kern="1200" dirty="0" smtClean="0">
                <a:solidFill>
                  <a:schemeClr val="tx1"/>
                </a:solidFill>
                <a:latin typeface="+mn-lt"/>
                <a:ea typeface="+mn-ea"/>
                <a:cs typeface="+mn-cs"/>
              </a:rPr>
              <a:t>Increased potential liability due to malfunctioning equipment</a:t>
            </a:r>
          </a:p>
          <a:p>
            <a:pPr lvl="1"/>
            <a:r>
              <a:rPr lang="en-US" sz="1200" kern="1200" dirty="0" smtClean="0">
                <a:solidFill>
                  <a:schemeClr val="tx1"/>
                </a:solidFill>
                <a:latin typeface="+mn-lt"/>
                <a:ea typeface="+mn-ea"/>
                <a:cs typeface="+mn-cs"/>
              </a:rPr>
              <a:t>property damage</a:t>
            </a:r>
          </a:p>
          <a:p>
            <a:pPr lvl="1"/>
            <a:r>
              <a:rPr lang="en-US" sz="1200" kern="1200" dirty="0" smtClean="0">
                <a:solidFill>
                  <a:schemeClr val="tx1"/>
                </a:solidFill>
                <a:latin typeface="+mn-lt"/>
                <a:ea typeface="+mn-ea"/>
                <a:cs typeface="+mn-cs"/>
              </a:rPr>
              <a:t>personal injury</a:t>
            </a:r>
          </a:p>
          <a:p>
            <a:pPr lvl="0"/>
            <a:r>
              <a:rPr lang="en-US" sz="1200" kern="1200" dirty="0" smtClean="0">
                <a:solidFill>
                  <a:schemeClr val="tx1"/>
                </a:solidFill>
                <a:latin typeface="+mn-lt"/>
                <a:ea typeface="+mn-ea"/>
                <a:cs typeface="+mn-cs"/>
              </a:rPr>
              <a:t>Complexity of the system is increased</a:t>
            </a:r>
          </a:p>
          <a:p>
            <a:pPr lvl="0"/>
            <a:r>
              <a:rPr lang="en-US" sz="1200" kern="1200" dirty="0" smtClean="0">
                <a:solidFill>
                  <a:schemeClr val="tx1"/>
                </a:solidFill>
                <a:latin typeface="+mn-lt"/>
                <a:ea typeface="+mn-ea"/>
                <a:cs typeface="+mn-cs"/>
              </a:rPr>
              <a:t>Administrative overhead is increased</a:t>
            </a:r>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Clients can expect such gated service.  When gates are up, additional enforcement must be allocated or all the drawbacks of an </a:t>
            </a:r>
            <a:r>
              <a:rPr lang="en-US" sz="1200" b="1" u="sng" kern="1200" dirty="0" err="1" smtClean="0">
                <a:solidFill>
                  <a:schemeClr val="tx1"/>
                </a:solidFill>
                <a:latin typeface="+mn-lt"/>
                <a:ea typeface="+mn-ea"/>
                <a:cs typeface="+mn-cs"/>
              </a:rPr>
              <a:t>ungated</a:t>
            </a:r>
            <a:r>
              <a:rPr lang="en-US" sz="1200" b="1" u="sng" kern="1200" dirty="0" smtClean="0">
                <a:solidFill>
                  <a:schemeClr val="tx1"/>
                </a:solidFill>
                <a:latin typeface="+mn-lt"/>
                <a:ea typeface="+mn-ea"/>
                <a:cs typeface="+mn-cs"/>
              </a:rPr>
              <a:t> system can come rushing back.  </a:t>
            </a:r>
          </a:p>
          <a:p>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York’s clients demanded refunds when the gates were up, even when there were no issues with capacity.</a:t>
            </a:r>
          </a:p>
          <a:p>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Either you put all your gate arms up every day, or you have to become a 24 hour operation.</a:t>
            </a:r>
          </a:p>
          <a:p>
            <a:r>
              <a:rPr lang="en-US" sz="1200" b="1" u="sng" kern="1200" dirty="0" smtClean="0">
                <a:solidFill>
                  <a:schemeClr val="tx1"/>
                </a:solidFill>
                <a:latin typeface="+mn-lt"/>
                <a:ea typeface="+mn-ea"/>
                <a:cs typeface="+mn-cs"/>
              </a:rPr>
              <a:t>Sometimes on campus Security can be used as a resource.</a:t>
            </a:r>
          </a:p>
          <a:p>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Some companies also hire out their services to be centrally responsible</a:t>
            </a:r>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Damage claims due to improper use, tailgating damage</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They don’t always work properly </a:t>
            </a:r>
          </a:p>
          <a:p>
            <a:pPr lvl="0"/>
            <a:r>
              <a:rPr lang="en-US" sz="1200" kern="1200" dirty="0" smtClean="0">
                <a:solidFill>
                  <a:schemeClr val="tx1"/>
                </a:solidFill>
                <a:latin typeface="+mn-lt"/>
                <a:ea typeface="+mn-ea"/>
                <a:cs typeface="+mn-cs"/>
              </a:rPr>
              <a:t>Requires more user education – sometimes the gate isn’t working properly because the user isn’t using the access method correctly</a:t>
            </a:r>
          </a:p>
          <a:p>
            <a:pPr lvl="0"/>
            <a:r>
              <a:rPr lang="en-US" sz="1200" kern="1200" dirty="0" smtClean="0">
                <a:solidFill>
                  <a:schemeClr val="tx1"/>
                </a:solidFill>
                <a:latin typeface="+mn-lt"/>
                <a:ea typeface="+mn-ea"/>
                <a:cs typeface="+mn-cs"/>
              </a:rPr>
              <a:t>Sometimes causes issues when disabled customers who don’t have permits for the gated lot but want access since it the closest accessible space to their destination</a:t>
            </a:r>
          </a:p>
          <a:p>
            <a:pPr lvl="0"/>
            <a:r>
              <a:rPr lang="en-US" sz="1200" kern="1200" dirty="0" smtClean="0">
                <a:solidFill>
                  <a:schemeClr val="tx1"/>
                </a:solidFill>
                <a:latin typeface="+mn-lt"/>
                <a:ea typeface="+mn-ea"/>
                <a:cs typeface="+mn-cs"/>
              </a:rPr>
              <a:t>Sometimes requires MANY exceptions for all the people who have legitimate access needs but don’t have permits for the gated area</a:t>
            </a:r>
          </a:p>
          <a:p>
            <a:endParaRPr lang="en-US" dirty="0" smtClean="0"/>
          </a:p>
          <a:p>
            <a:pPr lvl="0"/>
            <a:r>
              <a:rPr lang="en-US" sz="1200" kern="1200" dirty="0" smtClean="0">
                <a:solidFill>
                  <a:schemeClr val="tx1"/>
                </a:solidFill>
                <a:latin typeface="+mn-lt"/>
                <a:ea typeface="+mn-ea"/>
                <a:cs typeface="+mn-cs"/>
              </a:rPr>
              <a:t>Equipment is expensive – may require increasing permit prices to cover costs</a:t>
            </a:r>
          </a:p>
          <a:p>
            <a:pPr lvl="0"/>
            <a:r>
              <a:rPr lang="en-US" sz="1200" kern="1200" dirty="0" smtClean="0">
                <a:solidFill>
                  <a:schemeClr val="tx1"/>
                </a:solidFill>
                <a:latin typeface="+mn-lt"/>
                <a:ea typeface="+mn-ea"/>
                <a:cs typeface="+mn-cs"/>
              </a:rPr>
              <a:t>Requires maintenance – may not have the resources to have technicians on staff</a:t>
            </a:r>
          </a:p>
          <a:p>
            <a:pPr lvl="0"/>
            <a:r>
              <a:rPr lang="en-US" sz="1200" kern="1200" dirty="0" smtClean="0">
                <a:solidFill>
                  <a:schemeClr val="tx1"/>
                </a:solidFill>
                <a:latin typeface="+mn-lt"/>
                <a:ea typeface="+mn-ea"/>
                <a:cs typeface="+mn-cs"/>
              </a:rPr>
              <a:t>Gating usually drives up the price point of the permit and we are already seeing price sensitivity in our customers</a:t>
            </a:r>
          </a:p>
          <a:p>
            <a:pPr lvl="0"/>
            <a:r>
              <a:rPr lang="en-US" sz="1200" kern="1200" dirty="0" smtClean="0">
                <a:solidFill>
                  <a:schemeClr val="tx1"/>
                </a:solidFill>
                <a:latin typeface="+mn-lt"/>
                <a:ea typeface="+mn-ea"/>
                <a:cs typeface="+mn-cs"/>
              </a:rPr>
              <a:t>No system works 100% of the time and gating increases expectations and decreases satisfaction when they don’t work –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handsfree</a:t>
            </a:r>
            <a:r>
              <a:rPr lang="en-US" sz="1200" kern="1200" dirty="0" smtClean="0">
                <a:solidFill>
                  <a:schemeClr val="tx1"/>
                </a:solidFill>
                <a:latin typeface="+mn-lt"/>
                <a:ea typeface="+mn-ea"/>
                <a:cs typeface="+mn-cs"/>
              </a:rPr>
              <a:t> not working, so have to swipe – even though they can get in by swiping, they still complain because the </a:t>
            </a:r>
            <a:r>
              <a:rPr lang="en-US" sz="1200" kern="1200" dirty="0" err="1" smtClean="0">
                <a:solidFill>
                  <a:schemeClr val="tx1"/>
                </a:solidFill>
                <a:latin typeface="+mn-lt"/>
                <a:ea typeface="+mn-ea"/>
                <a:cs typeface="+mn-cs"/>
              </a:rPr>
              <a:t>handsfree</a:t>
            </a:r>
            <a:r>
              <a:rPr lang="en-US" sz="1200" kern="1200" dirty="0" smtClean="0">
                <a:solidFill>
                  <a:schemeClr val="tx1"/>
                </a:solidFill>
                <a:latin typeface="+mn-lt"/>
                <a:ea typeface="+mn-ea"/>
                <a:cs typeface="+mn-cs"/>
              </a:rPr>
              <a:t> didn’t work (increased expectations)</a:t>
            </a:r>
          </a:p>
          <a:p>
            <a:pPr lvl="0"/>
            <a:r>
              <a:rPr lang="en-US" sz="1200" kern="1200" dirty="0" smtClean="0">
                <a:solidFill>
                  <a:schemeClr val="tx1"/>
                </a:solidFill>
                <a:latin typeface="+mn-lt"/>
                <a:ea typeface="+mn-ea"/>
                <a:cs typeface="+mn-cs"/>
              </a:rPr>
              <a:t>Requires monitoring – more staff=more resources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Control comes at a cost</a:t>
            </a:r>
          </a:p>
          <a:p>
            <a:pPr lvl="1"/>
            <a:r>
              <a:rPr lang="en-US" sz="1200" kern="1200" dirty="0" smtClean="0">
                <a:solidFill>
                  <a:schemeClr val="tx1"/>
                </a:solidFill>
                <a:latin typeface="+mn-lt"/>
                <a:ea typeface="+mn-ea"/>
                <a:cs typeface="+mn-cs"/>
              </a:rPr>
              <a:t>equipment</a:t>
            </a:r>
          </a:p>
          <a:p>
            <a:pPr lvl="2"/>
            <a:r>
              <a:rPr lang="en-US" sz="1200" kern="1200" dirty="0" smtClean="0">
                <a:solidFill>
                  <a:schemeClr val="tx1"/>
                </a:solidFill>
                <a:latin typeface="+mn-lt"/>
                <a:ea typeface="+mn-ea"/>
                <a:cs typeface="+mn-cs"/>
              </a:rPr>
              <a:t>initial cost</a:t>
            </a:r>
          </a:p>
          <a:p>
            <a:pPr lvl="2"/>
            <a:r>
              <a:rPr lang="en-US" sz="1200" kern="1200" dirty="0" smtClean="0">
                <a:solidFill>
                  <a:schemeClr val="tx1"/>
                </a:solidFill>
                <a:latin typeface="+mn-lt"/>
                <a:ea typeface="+mn-ea"/>
                <a:cs typeface="+mn-cs"/>
              </a:rPr>
              <a:t>ongoing maintenance costs</a:t>
            </a:r>
          </a:p>
          <a:p>
            <a:pPr lvl="1"/>
            <a:r>
              <a:rPr lang="en-US" sz="1200" kern="1200" dirty="0" smtClean="0">
                <a:solidFill>
                  <a:schemeClr val="tx1"/>
                </a:solidFill>
                <a:latin typeface="+mn-lt"/>
                <a:ea typeface="+mn-ea"/>
                <a:cs typeface="+mn-cs"/>
              </a:rPr>
              <a:t>infrastructure</a:t>
            </a:r>
          </a:p>
          <a:p>
            <a:pPr lvl="2"/>
            <a:r>
              <a:rPr lang="en-US" sz="1200" kern="1200" dirty="0" smtClean="0">
                <a:solidFill>
                  <a:schemeClr val="tx1"/>
                </a:solidFill>
                <a:latin typeface="+mn-lt"/>
                <a:ea typeface="+mn-ea"/>
                <a:cs typeface="+mn-cs"/>
              </a:rPr>
              <a:t>controlled traffic lane construction</a:t>
            </a:r>
          </a:p>
          <a:p>
            <a:pPr lvl="2"/>
            <a:r>
              <a:rPr lang="en-US" sz="1200" kern="1200" dirty="0" smtClean="0">
                <a:solidFill>
                  <a:schemeClr val="tx1"/>
                </a:solidFill>
                <a:latin typeface="+mn-lt"/>
                <a:ea typeface="+mn-ea"/>
                <a:cs typeface="+mn-cs"/>
              </a:rPr>
              <a:t>power</a:t>
            </a:r>
          </a:p>
          <a:p>
            <a:pPr lvl="2"/>
            <a:r>
              <a:rPr lang="en-US" sz="1200" kern="1200" dirty="0" smtClean="0">
                <a:solidFill>
                  <a:schemeClr val="tx1"/>
                </a:solidFill>
                <a:latin typeface="+mn-lt"/>
                <a:ea typeface="+mn-ea"/>
                <a:cs typeface="+mn-cs"/>
              </a:rPr>
              <a:t>communication</a:t>
            </a:r>
          </a:p>
          <a:p>
            <a:pPr lvl="2"/>
            <a:r>
              <a:rPr lang="en-US" sz="1200" kern="1200" dirty="0" smtClean="0">
                <a:solidFill>
                  <a:schemeClr val="tx1"/>
                </a:solidFill>
                <a:latin typeface="+mn-lt"/>
                <a:ea typeface="+mn-ea"/>
                <a:cs typeface="+mn-cs"/>
              </a:rPr>
              <a:t>signage</a:t>
            </a:r>
          </a:p>
          <a:p>
            <a:pPr lvl="1"/>
            <a:r>
              <a:rPr lang="en-US" sz="1200" kern="1200" dirty="0" smtClean="0">
                <a:solidFill>
                  <a:schemeClr val="tx1"/>
                </a:solidFill>
                <a:latin typeface="+mn-lt"/>
                <a:ea typeface="+mn-ea"/>
                <a:cs typeface="+mn-cs"/>
              </a:rPr>
              <a:t>consumable supplies</a:t>
            </a:r>
          </a:p>
          <a:p>
            <a:pPr lvl="2"/>
            <a:r>
              <a:rPr lang="en-US" sz="1200" kern="1200" dirty="0" smtClean="0">
                <a:solidFill>
                  <a:schemeClr val="tx1"/>
                </a:solidFill>
                <a:latin typeface="+mn-lt"/>
                <a:ea typeface="+mn-ea"/>
                <a:cs typeface="+mn-cs"/>
              </a:rPr>
              <a:t>tickets</a:t>
            </a:r>
          </a:p>
          <a:p>
            <a:pPr lvl="2"/>
            <a:r>
              <a:rPr lang="en-US" sz="1200" kern="1200" dirty="0" smtClean="0">
                <a:solidFill>
                  <a:schemeClr val="tx1"/>
                </a:solidFill>
                <a:latin typeface="+mn-lt"/>
                <a:ea typeface="+mn-ea"/>
                <a:cs typeface="+mn-cs"/>
              </a:rPr>
              <a:t>access devices</a:t>
            </a:r>
          </a:p>
          <a:p>
            <a:pPr lvl="2"/>
            <a:r>
              <a:rPr lang="en-US" sz="1200" kern="1200" dirty="0" smtClean="0">
                <a:solidFill>
                  <a:schemeClr val="tx1"/>
                </a:solidFill>
                <a:latin typeface="+mn-lt"/>
                <a:ea typeface="+mn-ea"/>
                <a:cs typeface="+mn-cs"/>
              </a:rPr>
              <a:t>gate arms</a:t>
            </a:r>
          </a:p>
          <a:p>
            <a:pPr lvl="2"/>
            <a:r>
              <a:rPr lang="en-US" sz="1200" kern="1200" dirty="0" smtClean="0">
                <a:solidFill>
                  <a:schemeClr val="tx1"/>
                </a:solidFill>
                <a:latin typeface="+mn-lt"/>
                <a:ea typeface="+mn-ea"/>
                <a:cs typeface="+mn-cs"/>
              </a:rPr>
              <a:t>ink ribbons/cartridges</a:t>
            </a:r>
          </a:p>
          <a:p>
            <a:pPr lvl="0"/>
            <a:r>
              <a:rPr lang="en-US" sz="1200" kern="1200" dirty="0" smtClean="0">
                <a:solidFill>
                  <a:schemeClr val="tx1"/>
                </a:solidFill>
                <a:latin typeface="+mn-lt"/>
                <a:ea typeface="+mn-ea"/>
                <a:cs typeface="+mn-cs"/>
              </a:rPr>
              <a:t>Increased potential liability due to malfunctioning equipment</a:t>
            </a:r>
          </a:p>
          <a:p>
            <a:pPr lvl="1"/>
            <a:r>
              <a:rPr lang="en-US" sz="1200" kern="1200" dirty="0" smtClean="0">
                <a:solidFill>
                  <a:schemeClr val="tx1"/>
                </a:solidFill>
                <a:latin typeface="+mn-lt"/>
                <a:ea typeface="+mn-ea"/>
                <a:cs typeface="+mn-cs"/>
              </a:rPr>
              <a:t>property damage</a:t>
            </a:r>
          </a:p>
          <a:p>
            <a:pPr lvl="1"/>
            <a:r>
              <a:rPr lang="en-US" sz="1200" kern="1200" dirty="0" smtClean="0">
                <a:solidFill>
                  <a:schemeClr val="tx1"/>
                </a:solidFill>
                <a:latin typeface="+mn-lt"/>
                <a:ea typeface="+mn-ea"/>
                <a:cs typeface="+mn-cs"/>
              </a:rPr>
              <a:t>personal injury</a:t>
            </a:r>
          </a:p>
          <a:p>
            <a:pPr lvl="0"/>
            <a:r>
              <a:rPr lang="en-US" sz="1200" kern="1200" dirty="0" smtClean="0">
                <a:solidFill>
                  <a:schemeClr val="tx1"/>
                </a:solidFill>
                <a:latin typeface="+mn-lt"/>
                <a:ea typeface="+mn-ea"/>
                <a:cs typeface="+mn-cs"/>
              </a:rPr>
              <a:t>Complexity of the system is increased</a:t>
            </a:r>
          </a:p>
          <a:p>
            <a:pPr lvl="0"/>
            <a:r>
              <a:rPr lang="en-US" sz="1200" kern="1200" dirty="0" smtClean="0">
                <a:solidFill>
                  <a:schemeClr val="tx1"/>
                </a:solidFill>
                <a:latin typeface="+mn-lt"/>
                <a:ea typeface="+mn-ea"/>
                <a:cs typeface="+mn-cs"/>
              </a:rPr>
              <a:t>Administrative overhead is increased</a:t>
            </a:r>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Gating can obscure anecdote</a:t>
            </a:r>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Physical layout</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overall space required</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potential loss of spaces due to lane installation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traffic flow to direct to/from controlled lanes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traffic flow to/from surrounding streets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traffic volume in surrounding areas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pedestrian access</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to pay stations</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to ingress/egress points</a:t>
            </a:r>
            <a:endParaRPr lang="en-US" sz="1100" kern="1200" dirty="0" smtClean="0">
              <a:solidFill>
                <a:schemeClr val="tx1"/>
              </a:solidFill>
              <a:latin typeface="+mn-lt"/>
              <a:ea typeface="+mn-ea"/>
              <a:cs typeface="+mn-cs"/>
            </a:endParaRPr>
          </a:p>
          <a:p>
            <a:pPr lvl="2"/>
            <a:r>
              <a:rPr lang="en-US" sz="1200" kern="1200" dirty="0" smtClean="0">
                <a:solidFill>
                  <a:schemeClr val="tx1"/>
                </a:solidFill>
                <a:latin typeface="+mn-lt"/>
                <a:ea typeface="+mn-ea"/>
                <a:cs typeface="+mn-cs"/>
              </a:rPr>
              <a:t>through traffic areas</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Availability of infrastructure</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power</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communication</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Budget</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expected/potential use of facility</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Customer needs/expectations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long-term</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short-term</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protected/guaranteed parking</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ease of use</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Political environment</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Regulatory issues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ADA</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state/local codes, restrictions, etc.</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Revenue generation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Potential</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Limitations</a:t>
            </a:r>
            <a:endParaRPr lang="en-US" sz="11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Maintenance of equipment/facility</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u="sng" dirty="0" smtClean="0"/>
              <a:t>If you have close to 100% enforcement saturation, a culture of high daily payment compliance and citation payment compliance</a:t>
            </a:r>
          </a:p>
          <a:p>
            <a:pPr>
              <a:spcBef>
                <a:spcPct val="0"/>
              </a:spcBef>
            </a:pPr>
            <a:r>
              <a:rPr lang="en-US" b="1" u="sng" dirty="0" smtClean="0"/>
              <a:t>Then you most likely have a stable environment and may not need access control</a:t>
            </a:r>
          </a:p>
          <a:p>
            <a:pPr>
              <a:spcBef>
                <a:spcPct val="0"/>
              </a:spcBef>
            </a:pPr>
            <a:r>
              <a:rPr lang="en-US" b="1" u="sng" smtClean="0"/>
              <a:t>If some of these are causing you issues, access may be part of the solution</a:t>
            </a:r>
            <a:endParaRPr lang="en-US" b="1" u="sng" dirty="0" smtClean="0"/>
          </a:p>
        </p:txBody>
      </p:sp>
      <p:sp>
        <p:nvSpPr>
          <p:cNvPr id="4" name="Slide Number Placeholder 3"/>
          <p:cNvSpPr>
            <a:spLocks noGrp="1"/>
          </p:cNvSpPr>
          <p:nvPr>
            <p:ph type="sldNum" sz="quarter" idx="10"/>
          </p:nvPr>
        </p:nvSpPr>
        <p:spPr/>
        <p:txBody>
          <a:bodyPr/>
          <a:lstStyle/>
          <a:p>
            <a:fld id="{74412BB0-A82D-4494-B333-58563E86BD5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endParaRPr lang="en-US" dirty="0"/>
          </a:p>
        </p:txBody>
      </p:sp>
      <p:sp>
        <p:nvSpPr>
          <p:cNvPr id="4" name="Slide Number Placeholder 3"/>
          <p:cNvSpPr>
            <a:spLocks noGrp="1"/>
          </p:cNvSpPr>
          <p:nvPr>
            <p:ph type="sldNum" sz="quarter" idx="10"/>
          </p:nvPr>
        </p:nvSpPr>
        <p:spPr/>
        <p:txBody>
          <a:bodyPr/>
          <a:lstStyle/>
          <a:p>
            <a:fld id="{0A484955-67C4-420A-BF0C-621307A36DA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Peter</a:t>
            </a:r>
            <a:endParaRPr lang="en-US" dirty="0"/>
          </a:p>
        </p:txBody>
      </p:sp>
      <p:sp>
        <p:nvSpPr>
          <p:cNvPr id="4" name="Slide Number Placeholder 3"/>
          <p:cNvSpPr>
            <a:spLocks noGrp="1"/>
          </p:cNvSpPr>
          <p:nvPr>
            <p:ph type="sldNum" sz="quarter" idx="10"/>
          </p:nvPr>
        </p:nvSpPr>
        <p:spPr/>
        <p:txBody>
          <a:bodyPr/>
          <a:lstStyle/>
          <a:p>
            <a:fld id="{0A484955-67C4-420A-BF0C-621307A36D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4412BB0-A82D-4494-B333-58563E86BD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22797C-0B0A-4A79-8CB7-0DCE9B798721}" type="slidenum">
              <a:rPr lang="en-US" smtClean="0"/>
              <a:pPr eaLnBrk="1" hangingPunct="1"/>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dirty="0" smtClean="0">
              <a:latin typeface="Arial" pitchFamily="34" charset="0"/>
            </a:endParaRPr>
          </a:p>
          <a:p>
            <a:pPr eaLnBrk="1" hangingPunct="1">
              <a:buFontTx/>
              <a:buChar char="•"/>
            </a:pPr>
            <a:r>
              <a:rPr lang="en-US" dirty="0" smtClean="0">
                <a:latin typeface="Arial" pitchFamily="34" charset="0"/>
              </a:rPr>
              <a:t>York</a:t>
            </a:r>
            <a:r>
              <a:rPr lang="en-US" baseline="0" dirty="0" smtClean="0">
                <a:latin typeface="Arial" pitchFamily="34" charset="0"/>
              </a:rPr>
              <a:t> – all at once in 2001 and debt</a:t>
            </a:r>
          </a:p>
          <a:p>
            <a:pPr eaLnBrk="1" hangingPunct="1">
              <a:buFontTx/>
              <a:buChar char="•"/>
            </a:pPr>
            <a:r>
              <a:rPr lang="en-US" baseline="0" dirty="0" err="1" smtClean="0">
                <a:latin typeface="Arial" pitchFamily="34" charset="0"/>
              </a:rPr>
              <a:t>A&amp;M</a:t>
            </a:r>
            <a:r>
              <a:rPr lang="en-US" baseline="0" dirty="0" smtClean="0">
                <a:latin typeface="Arial" pitchFamily="34" charset="0"/>
              </a:rPr>
              <a:t> over time and cash</a:t>
            </a:r>
            <a:endParaRPr lang="en-US" dirty="0" smtClean="0">
              <a:latin typeface="Arial" pitchFamily="34" charset="0"/>
            </a:endParaRPr>
          </a:p>
          <a:p>
            <a:pPr eaLnBrk="1" hangingPunct="1">
              <a:buFontTx/>
              <a:buChar char="•"/>
            </a:pPr>
            <a:endParaRPr lang="en-US" dirty="0" smtClean="0">
              <a:latin typeface="Arial" pitchFamily="34" charset="0"/>
            </a:endParaRPr>
          </a:p>
          <a:p>
            <a:pPr eaLnBrk="1" hangingPunct="1">
              <a:buFontTx/>
              <a:buChar char="•"/>
            </a:pPr>
            <a:endParaRPr lang="en-US" dirty="0" smtClean="0">
              <a:latin typeface="Arial" pitchFamily="34" charset="0"/>
            </a:endParaRPr>
          </a:p>
          <a:p>
            <a:pPr eaLnBrk="1" hangingPunct="1">
              <a:buFontTx/>
              <a:buChar char="•"/>
            </a:pPr>
            <a:r>
              <a:rPr lang="en-US" dirty="0" smtClean="0">
                <a:latin typeface="Arial" pitchFamily="34" charset="0"/>
              </a:rPr>
              <a:t>Parking budget of $17 million</a:t>
            </a:r>
          </a:p>
          <a:p>
            <a:pPr eaLnBrk="1" hangingPunct="1">
              <a:buFontTx/>
              <a:buChar char="•"/>
            </a:pPr>
            <a:r>
              <a:rPr lang="en-US" dirty="0" smtClean="0">
                <a:latin typeface="Arial" pitchFamily="34" charset="0"/>
              </a:rPr>
              <a:t>Transit budget of $8 million</a:t>
            </a:r>
          </a:p>
          <a:p>
            <a:pPr eaLnBrk="1" hangingPunct="1">
              <a:buFontTx/>
              <a:buChar char="•"/>
            </a:pPr>
            <a:r>
              <a:rPr lang="en-US" dirty="0" smtClean="0">
                <a:latin typeface="Arial" pitchFamily="34" charset="0"/>
              </a:rPr>
              <a:t>164 employees full time and 300 students</a:t>
            </a:r>
          </a:p>
          <a:p>
            <a:pPr eaLnBrk="1" hangingPunct="1">
              <a:buFontTx/>
              <a:buChar char="•"/>
            </a:pPr>
            <a:r>
              <a:rPr lang="en-US" dirty="0" smtClean="0">
                <a:latin typeface="Arial" pitchFamily="34" charset="0"/>
              </a:rPr>
              <a:t>Fleet</a:t>
            </a:r>
            <a:r>
              <a:rPr lang="en-US" baseline="0" dirty="0" smtClean="0">
                <a:latin typeface="Arial" pitchFamily="34" charset="0"/>
              </a:rPr>
              <a:t> $5 </a:t>
            </a:r>
            <a:r>
              <a:rPr lang="en-US" dirty="0" smtClean="0">
                <a:latin typeface="Arial" pitchFamily="34" charset="0"/>
              </a:rPr>
              <a:t>million</a:t>
            </a:r>
          </a:p>
          <a:p>
            <a:pPr eaLnBrk="1" hangingPunct="1">
              <a:buFontTx/>
              <a:buChar cha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Peter</a:t>
            </a:r>
          </a:p>
          <a:p>
            <a:pPr eaLnBrk="1" hangingPunct="1">
              <a:buFontTx/>
              <a:buChar char="•"/>
            </a:pPr>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22797C-0B0A-4A79-8CB7-0DCE9B798721}" type="slidenum">
              <a:rPr lang="en-US" smtClean="0"/>
              <a:pPr eaLnBrk="1" hangingPunct="1"/>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smtClean="0">
                <a:latin typeface="Arial" pitchFamily="34" charset="0"/>
              </a:rPr>
              <a:t>Department budget of $30 million</a:t>
            </a:r>
          </a:p>
          <a:p>
            <a:pPr eaLnBrk="1" hangingPunct="1">
              <a:buFontTx/>
              <a:buChar char="•"/>
            </a:pPr>
            <a:r>
              <a:rPr lang="en-US" dirty="0" smtClean="0">
                <a:latin typeface="Arial" pitchFamily="34" charset="0"/>
              </a:rPr>
              <a:t>Parking budget of $17 million</a:t>
            </a:r>
          </a:p>
          <a:p>
            <a:pPr eaLnBrk="1" hangingPunct="1">
              <a:buFontTx/>
              <a:buChar char="•"/>
            </a:pPr>
            <a:r>
              <a:rPr lang="en-US" dirty="0" smtClean="0">
                <a:latin typeface="Arial" pitchFamily="34" charset="0"/>
              </a:rPr>
              <a:t>Transit budget of $8 million</a:t>
            </a:r>
          </a:p>
          <a:p>
            <a:pPr eaLnBrk="1" hangingPunct="1">
              <a:buFontTx/>
              <a:buChar char="•"/>
            </a:pPr>
            <a:r>
              <a:rPr lang="en-US" dirty="0" smtClean="0">
                <a:latin typeface="Arial" pitchFamily="34" charset="0"/>
              </a:rPr>
              <a:t>164 employees full time and 300 students</a:t>
            </a:r>
          </a:p>
          <a:p>
            <a:pPr eaLnBrk="1" hangingPunct="1">
              <a:buFontTx/>
              <a:buChar char="•"/>
            </a:pPr>
            <a:r>
              <a:rPr lang="en-US" dirty="0" smtClean="0">
                <a:latin typeface="Arial" pitchFamily="34" charset="0"/>
              </a:rPr>
              <a:t>Fleet</a:t>
            </a:r>
            <a:r>
              <a:rPr lang="en-US" baseline="0" dirty="0" smtClean="0">
                <a:latin typeface="Arial" pitchFamily="34" charset="0"/>
              </a:rPr>
              <a:t> $5 </a:t>
            </a:r>
            <a:r>
              <a:rPr lang="en-US" dirty="0" smtClean="0">
                <a:latin typeface="Arial" pitchFamily="34" charset="0"/>
              </a:rPr>
              <a:t>million</a:t>
            </a:r>
          </a:p>
          <a:p>
            <a:pPr eaLnBrk="1" hangingPunct="1">
              <a:buFontTx/>
              <a:buChar cha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Peter</a:t>
            </a:r>
          </a:p>
          <a:p>
            <a:pPr eaLnBrk="1" hangingPunct="1">
              <a:buFontTx/>
              <a:buChar char="•"/>
            </a:pPr>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90000"/>
              </a:lnSpc>
              <a:spcBef>
                <a:spcPct val="0"/>
              </a:spcBef>
            </a:pPr>
            <a:r>
              <a:rPr lang="en-US" sz="1200" b="1" u="sng" dirty="0" smtClean="0"/>
              <a:t>Gating can be a justification for higher revenue rates</a:t>
            </a:r>
          </a:p>
          <a:p>
            <a:pPr>
              <a:lnSpc>
                <a:spcPct val="90000"/>
              </a:lnSpc>
              <a:spcBef>
                <a:spcPct val="0"/>
              </a:spcBef>
            </a:pPr>
            <a:r>
              <a:rPr lang="en-US" sz="1200" dirty="0" smtClean="0"/>
              <a:t> </a:t>
            </a:r>
          </a:p>
          <a:p>
            <a:pPr lvl="0" fontAlgn="base">
              <a:spcBef>
                <a:spcPct val="0"/>
              </a:spcBef>
              <a:spcAft>
                <a:spcPct val="0"/>
              </a:spcAft>
              <a:buFontTx/>
              <a:buChar char="•"/>
            </a:pPr>
            <a:endParaRPr kumimoji="0" lang="en-US" b="0" i="0" u="none" strike="noStrike" cap="none" normalizeH="0" baseline="0" dirty="0" smtClean="0">
              <a:ln>
                <a:noFill/>
              </a:ln>
              <a:effectLst/>
              <a:latin typeface="Arial" pitchFamily="34" charset="0"/>
              <a:ea typeface="Calibri" pitchFamily="34" charset="0"/>
              <a:cs typeface="Arial" pitchFamily="34" charset="0"/>
            </a:endParaRPr>
          </a:p>
          <a:p>
            <a:pPr lvl="0" fontAlgn="base">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improve compliance areas with high levels of violators</a:t>
            </a:r>
          </a:p>
          <a:p>
            <a:pPr lvl="0" fontAlgn="base">
              <a:spcBef>
                <a:spcPct val="0"/>
              </a:spcBef>
              <a:spcAft>
                <a:spcPct val="0"/>
              </a:spcAft>
              <a:buFontTx/>
              <a:buChar char="•"/>
            </a:pP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In areas of campus where there are nooks and crannies where people might want to get into for drop off/pick up but there is no legitimate place for them to park and where they may be tempted to violate in the very few parking spaces within those areas (service, loading, RNS)</a:t>
            </a:r>
          </a:p>
          <a:p>
            <a:pPr lvl="0" eaLnBrk="0" fontAlgn="base" hangingPunct="0">
              <a:spcBef>
                <a:spcPct val="0"/>
              </a:spcBef>
              <a:spcAft>
                <a:spcPct val="0"/>
              </a:spcAft>
              <a:buFontTx/>
              <a:buChar char="•"/>
            </a:pP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get time stamps at entry for collecting revenue from those who pay to park</a:t>
            </a:r>
          </a:p>
          <a:p>
            <a:pPr lvl="0" eaLnBrk="0" fontAlgn="base" hangingPunct="0">
              <a:spcBef>
                <a:spcPct val="0"/>
              </a:spcBef>
              <a:spcAft>
                <a:spcPct val="0"/>
              </a:spcAft>
              <a:buFontTx/>
              <a:buChar char="•"/>
            </a:pP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assist with the enforcement effort – keeps violators down</a:t>
            </a: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protect areas where high level administrators are parking to help ensure space availability when they arrive – “take care of the big dogs”</a:t>
            </a:r>
          </a:p>
          <a:p>
            <a:r>
              <a:rPr lang="en-US" sz="1200" kern="1200" dirty="0" smtClean="0">
                <a:solidFill>
                  <a:schemeClr val="tx1"/>
                </a:solidFill>
                <a:latin typeface="+mn-lt"/>
                <a:ea typeface="+mn-ea"/>
                <a:cs typeface="+mn-cs"/>
              </a:rPr>
              <a:t>Likes: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Gates protect areas during peak hours, but can still be lifted to increase access to others in off hours – gives flexibility</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Gating gives customer more confidence their space will be available when they arrive because they feel it has extra protection – increases customer satisfaction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Creates a record of access – helpful for a variety of reasons: security; amount of usage; record of violation if overstayed in an unauthorized area</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a unified system, we like that all the access records are in one place and many members of our staff can view and problem solve without interaction with technical experts on our team. Customer service staff, gate operators, management, etc. can all see without assistance from others.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Reduces pass through traffic – improves safety</a:t>
            </a:r>
          </a:p>
          <a:p>
            <a:pPr lvl="0"/>
            <a:endParaRPr lang="en-US"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Handsfree</a:t>
            </a:r>
            <a:r>
              <a:rPr lang="en-US" sz="1200" kern="1200" dirty="0" smtClean="0">
                <a:solidFill>
                  <a:schemeClr val="tx1"/>
                </a:solidFill>
                <a:latin typeface="+mn-lt"/>
                <a:ea typeface="+mn-ea"/>
                <a:cs typeface="+mn-cs"/>
              </a:rPr>
              <a:t> access is perceived as a huge perk by customers</a:t>
            </a:r>
          </a:p>
          <a:p>
            <a:r>
              <a:rPr lang="en-US" sz="1200" kern="1200" dirty="0" smtClean="0">
                <a:solidFill>
                  <a:schemeClr val="tx1"/>
                </a:solidFill>
                <a:latin typeface="+mn-lt"/>
                <a:ea typeface="+mn-ea"/>
                <a:cs typeface="+mn-cs"/>
              </a:rPr>
              <a:t> </a:t>
            </a:r>
          </a:p>
          <a:p>
            <a:pPr lvl="0" eaLnBrk="0" fontAlgn="base" hangingPunct="0">
              <a:spcBef>
                <a:spcPct val="0"/>
              </a:spcBef>
              <a:spcAft>
                <a:spcPct val="0"/>
              </a:spcAft>
              <a:buFontTx/>
              <a:buChar char="•"/>
            </a:pPr>
            <a:endParaRPr kumimoji="0" lang="en-US" sz="2000" b="0" i="0" u="none" strike="noStrike" cap="none" normalizeH="0" baseline="0" dirty="0" smtClean="0">
              <a:ln>
                <a:noFill/>
              </a:ln>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fontAlgn="base">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improve compliance areas with high levels of violators</a:t>
            </a:r>
          </a:p>
          <a:p>
            <a:pPr lvl="0" fontAlgn="base">
              <a:spcBef>
                <a:spcPct val="0"/>
              </a:spcBef>
              <a:spcAft>
                <a:spcPct val="0"/>
              </a:spcAft>
              <a:buFontTx/>
              <a:buChar char="•"/>
            </a:pP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In areas of campus where there are nooks and crannies where people might want to get into for drop off/pick up but there is no legitimate place for them to park and where they may be tempted to violate in the very few parking spaces within those areas (service, loading, RNS)</a:t>
            </a:r>
          </a:p>
          <a:p>
            <a:pPr lvl="0" eaLnBrk="0" fontAlgn="base" hangingPunct="0">
              <a:spcBef>
                <a:spcPct val="0"/>
              </a:spcBef>
              <a:spcAft>
                <a:spcPct val="0"/>
              </a:spcAft>
              <a:buFontTx/>
              <a:buChar char="•"/>
            </a:pP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get time stamps at entry for collecting revenue from those who pay to park</a:t>
            </a:r>
          </a:p>
          <a:p>
            <a:pPr lvl="0" eaLnBrk="0" fontAlgn="base" hangingPunct="0">
              <a:spcBef>
                <a:spcPct val="0"/>
              </a:spcBef>
              <a:spcAft>
                <a:spcPct val="0"/>
              </a:spcAft>
              <a:buFontTx/>
              <a:buChar char="•"/>
            </a:pP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assist with the enforcement effort – keeps violators down</a:t>
            </a:r>
            <a:endParaRPr kumimoji="0" lang="en-US" sz="1000" b="0"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buFontTx/>
              <a:buChar char="•"/>
            </a:pPr>
            <a:r>
              <a:rPr kumimoji="0" lang="en-US" b="0" i="0" u="none" strike="noStrike" cap="none" normalizeH="0" baseline="0" dirty="0" smtClean="0">
                <a:ln>
                  <a:noFill/>
                </a:ln>
                <a:effectLst/>
                <a:latin typeface="Arial" pitchFamily="34" charset="0"/>
                <a:ea typeface="Calibri" pitchFamily="34" charset="0"/>
                <a:cs typeface="Arial" pitchFamily="34" charset="0"/>
              </a:rPr>
              <a:t>To protect areas where high level administrators are parking to help ensure space availability when they arrive – “take care of the big dogs”</a:t>
            </a:r>
          </a:p>
          <a:p>
            <a:r>
              <a:rPr lang="en-US" sz="1200" kern="1200" dirty="0" smtClean="0">
                <a:solidFill>
                  <a:schemeClr val="tx1"/>
                </a:solidFill>
                <a:latin typeface="+mn-lt"/>
                <a:ea typeface="+mn-ea"/>
                <a:cs typeface="+mn-cs"/>
              </a:rPr>
              <a:t>Likes: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Gates protect areas during peak hours, but can still be lifted to increase access to others in off hours – gives flexibility</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Gating gives customer more confidence their space will be available when they arrive because they feel it has extra protection – increases customer satisfaction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Creates a record of access – helpful for a variety of reasons: security; amount of usage; record of violation if overstayed in an unauthorized area</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In a unified system, we like that all the access records are in one place and many members of our staff can view and problem solve without interaction with technical experts on our team. Customer service staff, gate operators, management, etc. can all see without assistance from others.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Reduces pass through traffic – improves safety</a:t>
            </a:r>
          </a:p>
          <a:p>
            <a:pPr lvl="0"/>
            <a:endParaRPr lang="en-US"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Handsfree</a:t>
            </a:r>
            <a:r>
              <a:rPr lang="en-US" sz="1200" kern="1200" dirty="0" smtClean="0">
                <a:solidFill>
                  <a:schemeClr val="tx1"/>
                </a:solidFill>
                <a:latin typeface="+mn-lt"/>
                <a:ea typeface="+mn-ea"/>
                <a:cs typeface="+mn-cs"/>
              </a:rPr>
              <a:t> access is perceived as a huge perk by customers</a:t>
            </a:r>
          </a:p>
          <a:p>
            <a:r>
              <a:rPr lang="en-US" sz="1200" kern="1200" dirty="0" smtClean="0">
                <a:solidFill>
                  <a:schemeClr val="tx1"/>
                </a:solidFill>
                <a:latin typeface="+mn-lt"/>
                <a:ea typeface="+mn-ea"/>
                <a:cs typeface="+mn-cs"/>
              </a:rPr>
              <a:t> </a:t>
            </a:r>
          </a:p>
          <a:p>
            <a:pPr lvl="0" eaLnBrk="0" fontAlgn="base" hangingPunct="0">
              <a:spcBef>
                <a:spcPct val="0"/>
              </a:spcBef>
              <a:spcAft>
                <a:spcPct val="0"/>
              </a:spcAft>
              <a:buFontTx/>
              <a:buChar char="•"/>
            </a:pPr>
            <a:endParaRPr kumimoji="0" lang="en-US" sz="2000" b="0" i="0" u="none" strike="noStrike" cap="none" normalizeH="0" baseline="0" dirty="0" smtClean="0">
              <a:ln>
                <a:noFill/>
              </a:ln>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74412BB0-A82D-4494-B333-58563E86BD5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7317" t="26908" r="17111" b="27144"/>
          <a:stretch/>
        </p:blipFill>
        <p:spPr>
          <a:xfrm>
            <a:off x="6096000" y="6042729"/>
            <a:ext cx="2779776" cy="739071"/>
          </a:xfrm>
          <a:prstGeom prst="rect">
            <a:avLst/>
          </a:prstGeom>
        </p:spPr>
      </p:pic>
      <p:sp>
        <p:nvSpPr>
          <p:cNvPr id="7" name="Rectangle 6"/>
          <p:cNvSpPr/>
          <p:nvPr/>
        </p:nvSpPr>
        <p:spPr>
          <a:xfrm>
            <a:off x="0" y="0"/>
            <a:ext cx="9144000" cy="556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8975" y="6210300"/>
            <a:ext cx="1876425" cy="4191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6172200"/>
            <a:ext cx="1445895" cy="452628"/>
          </a:xfrm>
          <a:prstGeom prst="rect">
            <a:avLst/>
          </a:prstGeom>
        </p:spPr>
      </p:pic>
      <p:sp>
        <p:nvSpPr>
          <p:cNvPr id="11" name="Rectangle 10"/>
          <p:cNvSpPr/>
          <p:nvPr/>
        </p:nvSpPr>
        <p:spPr>
          <a:xfrm>
            <a:off x="0" y="5562600"/>
            <a:ext cx="9144000" cy="4801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50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2081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378358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734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331827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416530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135155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330398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410869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126666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1CE6CB-5568-4254-BE4E-16B88A8986C0}" type="datetimeFigureOut">
              <a:rPr lang="en-US" smtClean="0"/>
              <a:pPr/>
              <a:t>9/29/2011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9437272-3474-4A77-9149-FE0386CFC4D4}" type="slidenum">
              <a:rPr lang="en-US" smtClean="0"/>
              <a:pPr/>
              <a:t>‹#›</a:t>
            </a:fld>
            <a:endParaRPr lang="en-US"/>
          </a:p>
        </p:txBody>
      </p:sp>
    </p:spTree>
    <p:extLst>
      <p:ext uri="{BB962C8B-B14F-4D97-AF65-F5344CB8AC3E}">
        <p14:creationId xmlns:p14="http://schemas.microsoft.com/office/powerpoint/2010/main" val="225409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
            <a:ext cx="9144000" cy="640080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l="17317" t="26908" r="17111" b="27144"/>
          <a:stretch/>
        </p:blipFill>
        <p:spPr>
          <a:xfrm>
            <a:off x="6934200" y="6402521"/>
            <a:ext cx="1713139" cy="455479"/>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33800" y="6501003"/>
            <a:ext cx="1257205" cy="280797"/>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3400" y="6438900"/>
            <a:ext cx="1095375" cy="342900"/>
          </a:xfrm>
          <a:prstGeom prst="rect">
            <a:avLst/>
          </a:prstGeom>
        </p:spPr>
      </p:pic>
    </p:spTree>
    <p:extLst>
      <p:ext uri="{BB962C8B-B14F-4D97-AF65-F5344CB8AC3E}">
        <p14:creationId xmlns:p14="http://schemas.microsoft.com/office/powerpoint/2010/main" val="247553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CCGLane01,02LamarBizzell_2011-07-26_17h08min35s000ms.mov" TargetMode="Externa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IMG_0704.MOV" TargetMode="External"/><Relationship Id="rId1" Type="http://schemas.openxmlformats.org/officeDocument/2006/relationships/video" Target="IMG_0699.MOV" TargetMode="External"/><Relationship Id="rId5" Type="http://schemas.openxmlformats.org/officeDocument/2006/relationships/image" Target="../media/image33.png"/><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lange@tamu.edu" TargetMode="External"/><Relationship Id="rId2" Type="http://schemas.openxmlformats.org/officeDocument/2006/relationships/hyperlink" Target="mailto:darren@york.ca"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a:bodyPr>
          <a:lstStyle/>
          <a:p>
            <a:r>
              <a:rPr lang="en-US" sz="7200" dirty="0" smtClean="0">
                <a:solidFill>
                  <a:schemeClr val="accent1">
                    <a:lumMod val="20000"/>
                    <a:lumOff val="80000"/>
                  </a:schemeClr>
                </a:solidFill>
              </a:rPr>
              <a:t>Access Control</a:t>
            </a:r>
            <a:endParaRPr lang="en-US" sz="7200" dirty="0">
              <a:solidFill>
                <a:schemeClr val="accent1">
                  <a:lumMod val="20000"/>
                  <a:lumOff val="80000"/>
                </a:schemeClr>
              </a:solidFill>
            </a:endParaRPr>
          </a:p>
        </p:txBody>
      </p:sp>
      <p:sp>
        <p:nvSpPr>
          <p:cNvPr id="3" name="Subtitle 2"/>
          <p:cNvSpPr>
            <a:spLocks noGrp="1"/>
          </p:cNvSpPr>
          <p:nvPr>
            <p:ph type="subTitle" idx="1"/>
          </p:nvPr>
        </p:nvSpPr>
        <p:spPr>
          <a:xfrm>
            <a:off x="1371600" y="1447800"/>
            <a:ext cx="6400800" cy="914400"/>
          </a:xfrm>
        </p:spPr>
        <p:txBody>
          <a:bodyPr/>
          <a:lstStyle/>
          <a:p>
            <a:r>
              <a:rPr lang="en-US" dirty="0" smtClean="0">
                <a:solidFill>
                  <a:schemeClr val="accent1">
                    <a:lumMod val="20000"/>
                    <a:lumOff val="80000"/>
                  </a:schemeClr>
                </a:solidFill>
              </a:rPr>
              <a:t>Weighing the Pros and Cons</a:t>
            </a:r>
            <a:endParaRPr lang="en-US" dirty="0">
              <a:solidFill>
                <a:schemeClr val="accent1">
                  <a:lumMod val="20000"/>
                  <a:lumOff val="80000"/>
                </a:schemeClr>
              </a:solidFill>
            </a:endParaRPr>
          </a:p>
        </p:txBody>
      </p:sp>
      <p:sp>
        <p:nvSpPr>
          <p:cNvPr id="4" name="Rectangle 3"/>
          <p:cNvSpPr/>
          <p:nvPr/>
        </p:nvSpPr>
        <p:spPr>
          <a:xfrm>
            <a:off x="1981200" y="2286000"/>
            <a:ext cx="5105400" cy="3139321"/>
          </a:xfrm>
          <a:prstGeom prst="rect">
            <a:avLst/>
          </a:prstGeom>
        </p:spPr>
        <p:txBody>
          <a:bodyPr wrap="square">
            <a:spAutoFit/>
          </a:bodyPr>
          <a:lstStyle/>
          <a:p>
            <a:pPr algn="ctr"/>
            <a:r>
              <a:rPr lang="en-US" b="1" dirty="0" smtClean="0">
                <a:solidFill>
                  <a:schemeClr val="accent1">
                    <a:lumMod val="20000"/>
                    <a:lumOff val="80000"/>
                  </a:schemeClr>
                </a:solidFill>
              </a:rPr>
              <a:t>Darren Craig</a:t>
            </a:r>
          </a:p>
          <a:p>
            <a:pPr algn="ctr"/>
            <a:r>
              <a:rPr lang="en-US" b="1" dirty="0" smtClean="0">
                <a:solidFill>
                  <a:schemeClr val="accent1">
                    <a:lumMod val="20000"/>
                    <a:lumOff val="80000"/>
                  </a:schemeClr>
                </a:solidFill>
              </a:rPr>
              <a:t>Manager, Parking Operations and Technology</a:t>
            </a:r>
          </a:p>
          <a:p>
            <a:pPr algn="ctr"/>
            <a:r>
              <a:rPr lang="en-US" b="1" dirty="0" smtClean="0">
                <a:solidFill>
                  <a:schemeClr val="accent1">
                    <a:lumMod val="20000"/>
                    <a:lumOff val="80000"/>
                  </a:schemeClr>
                </a:solidFill>
              </a:rPr>
              <a:t>York University – Parking Operations</a:t>
            </a:r>
          </a:p>
          <a:p>
            <a:pPr algn="ctr"/>
            <a:r>
              <a:rPr lang="en-US" b="1" dirty="0" smtClean="0">
                <a:solidFill>
                  <a:schemeClr val="accent1">
                    <a:lumMod val="20000"/>
                    <a:lumOff val="80000"/>
                  </a:schemeClr>
                </a:solidFill>
              </a:rPr>
              <a:t>(416)736-5394</a:t>
            </a:r>
          </a:p>
          <a:p>
            <a:pPr algn="ctr"/>
            <a:r>
              <a:rPr lang="en-US" b="1" dirty="0" smtClean="0">
                <a:solidFill>
                  <a:schemeClr val="accent1">
                    <a:lumMod val="20000"/>
                    <a:lumOff val="80000"/>
                  </a:schemeClr>
                </a:solidFill>
              </a:rPr>
              <a:t>darren@york.ca</a:t>
            </a:r>
          </a:p>
          <a:p>
            <a:pPr algn="ctr"/>
            <a:endParaRPr lang="en-US" b="1" dirty="0" smtClean="0">
              <a:solidFill>
                <a:schemeClr val="accent1">
                  <a:lumMod val="20000"/>
                  <a:lumOff val="80000"/>
                </a:schemeClr>
              </a:solidFill>
            </a:endParaRPr>
          </a:p>
          <a:p>
            <a:pPr algn="ctr"/>
            <a:r>
              <a:rPr lang="en-US" b="1" dirty="0" smtClean="0">
                <a:solidFill>
                  <a:schemeClr val="accent1">
                    <a:lumMod val="20000"/>
                    <a:lumOff val="80000"/>
                  </a:schemeClr>
                </a:solidFill>
              </a:rPr>
              <a:t>Peter Lange</a:t>
            </a:r>
          </a:p>
          <a:p>
            <a:pPr algn="ctr"/>
            <a:r>
              <a:rPr lang="en-US" b="1" dirty="0" smtClean="0">
                <a:solidFill>
                  <a:schemeClr val="accent1">
                    <a:lumMod val="20000"/>
                    <a:lumOff val="80000"/>
                  </a:schemeClr>
                </a:solidFill>
              </a:rPr>
              <a:t>Executive Director</a:t>
            </a:r>
          </a:p>
          <a:p>
            <a:pPr algn="ctr"/>
            <a:r>
              <a:rPr lang="en-US" b="1" dirty="0" smtClean="0">
                <a:solidFill>
                  <a:schemeClr val="accent1">
                    <a:lumMod val="20000"/>
                    <a:lumOff val="80000"/>
                  </a:schemeClr>
                </a:solidFill>
              </a:rPr>
              <a:t>Texas </a:t>
            </a:r>
            <a:r>
              <a:rPr lang="en-US" b="1" dirty="0" err="1" smtClean="0">
                <a:solidFill>
                  <a:schemeClr val="accent1">
                    <a:lumMod val="20000"/>
                    <a:lumOff val="80000"/>
                  </a:schemeClr>
                </a:solidFill>
              </a:rPr>
              <a:t>A&amp;M</a:t>
            </a:r>
            <a:r>
              <a:rPr lang="en-US" b="1" dirty="0" smtClean="0">
                <a:solidFill>
                  <a:schemeClr val="accent1">
                    <a:lumMod val="20000"/>
                    <a:lumOff val="80000"/>
                  </a:schemeClr>
                </a:solidFill>
              </a:rPr>
              <a:t> University – Transportation Services</a:t>
            </a:r>
          </a:p>
          <a:p>
            <a:pPr algn="ctr"/>
            <a:r>
              <a:rPr lang="en-US" b="1" dirty="0" smtClean="0">
                <a:solidFill>
                  <a:schemeClr val="accent1">
                    <a:lumMod val="20000"/>
                    <a:lumOff val="80000"/>
                  </a:schemeClr>
                </a:solidFill>
              </a:rPr>
              <a:t>979-845-9700</a:t>
            </a:r>
          </a:p>
          <a:p>
            <a:pPr algn="ctr"/>
            <a:r>
              <a:rPr lang="en-US" b="1" dirty="0" smtClean="0">
                <a:solidFill>
                  <a:schemeClr val="accent1">
                    <a:lumMod val="20000"/>
                    <a:lumOff val="80000"/>
                  </a:schemeClr>
                </a:solidFill>
              </a:rPr>
              <a:t>plange@tamu.edu</a:t>
            </a:r>
            <a:endParaRPr lang="en-US"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Gate?</a:t>
            </a:r>
          </a:p>
        </p:txBody>
      </p:sp>
      <p:pic>
        <p:nvPicPr>
          <p:cNvPr id="4097" name="Picture 1"/>
          <p:cNvPicPr>
            <a:picLocks noGrp="1" noChangeAspect="1" noChangeArrowheads="1"/>
          </p:cNvPicPr>
          <p:nvPr>
            <p:ph idx="1"/>
          </p:nvPr>
        </p:nvPicPr>
        <p:blipFill>
          <a:blip r:embed="rId3" cstate="print"/>
          <a:srcRect/>
          <a:stretch>
            <a:fillRect/>
          </a:stretch>
        </p:blipFill>
        <p:spPr>
          <a:xfrm>
            <a:off x="5867400" y="1791234"/>
            <a:ext cx="3108960" cy="4143895"/>
          </a:xfrm>
        </p:spPr>
      </p:pic>
      <p:sp>
        <p:nvSpPr>
          <p:cNvPr id="4098" name="Rectangle 2"/>
          <p:cNvSpPr>
            <a:spLocks noChangeArrowheads="1"/>
          </p:cNvSpPr>
          <p:nvPr/>
        </p:nvSpPr>
        <p:spPr bwMode="auto">
          <a:xfrm>
            <a:off x="457200" y="2017935"/>
            <a:ext cx="50292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Allows for the opportunity for parking fees to be fully or partially paid by </a:t>
            </a:r>
            <a:r>
              <a:rPr lang="en-US" sz="2800" dirty="0" smtClean="0"/>
              <a:t>departments </a:t>
            </a:r>
            <a:r>
              <a:rPr lang="en-US" sz="2800" dirty="0"/>
              <a:t>or </a:t>
            </a:r>
            <a:r>
              <a:rPr lang="en-US" sz="2800" dirty="0" smtClean="0"/>
              <a:t>others</a:t>
            </a:r>
          </a:p>
          <a:p>
            <a:endParaRPr lang="en-US" sz="2800" dirty="0"/>
          </a:p>
          <a:p>
            <a:r>
              <a:rPr lang="en-US" sz="2800" dirty="0"/>
              <a:t>Gives customer more confidence their space will be </a:t>
            </a:r>
            <a:r>
              <a:rPr lang="en-US" sz="2800" dirty="0" smtClean="0"/>
              <a:t>available</a:t>
            </a:r>
          </a:p>
        </p:txBody>
      </p:sp>
    </p:spTree>
    <p:extLst>
      <p:ext uri="{BB962C8B-B14F-4D97-AF65-F5344CB8AC3E}">
        <p14:creationId xmlns:p14="http://schemas.microsoft.com/office/powerpoint/2010/main" val="1986985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Gate?</a:t>
            </a:r>
          </a:p>
        </p:txBody>
      </p:sp>
      <p:sp>
        <p:nvSpPr>
          <p:cNvPr id="4098" name="Rectangle 2"/>
          <p:cNvSpPr>
            <a:spLocks noChangeArrowheads="1"/>
          </p:cNvSpPr>
          <p:nvPr/>
        </p:nvSpPr>
        <p:spPr bwMode="auto">
          <a:xfrm>
            <a:off x="457200" y="956105"/>
            <a:ext cx="495300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a:t>Provides for better quality data in regard to counts - differential counting based on access type </a:t>
            </a:r>
            <a:endParaRPr lang="en-US" sz="2800" dirty="0" smtClean="0"/>
          </a:p>
          <a:p>
            <a:r>
              <a:rPr lang="en-US" sz="3200" dirty="0"/>
              <a:t>	</a:t>
            </a:r>
            <a:r>
              <a:rPr lang="en-US" sz="2600" dirty="0" smtClean="0"/>
              <a:t>– </a:t>
            </a:r>
            <a:r>
              <a:rPr lang="en-US" sz="2600" dirty="0"/>
              <a:t>transient </a:t>
            </a:r>
            <a:endParaRPr lang="en-US" sz="2600" dirty="0" smtClean="0"/>
          </a:p>
          <a:p>
            <a:r>
              <a:rPr lang="en-US" sz="2600" dirty="0"/>
              <a:t>	</a:t>
            </a:r>
            <a:r>
              <a:rPr lang="en-US" sz="2600" dirty="0" smtClean="0"/>
              <a:t>– </a:t>
            </a:r>
            <a:r>
              <a:rPr lang="en-US" sz="2600" dirty="0"/>
              <a:t>monthly </a:t>
            </a:r>
            <a:endParaRPr lang="en-US" sz="2600" dirty="0" smtClean="0"/>
          </a:p>
          <a:p>
            <a:r>
              <a:rPr lang="en-US" sz="2600" dirty="0"/>
              <a:t>	</a:t>
            </a:r>
            <a:r>
              <a:rPr lang="en-US" sz="2600" dirty="0" smtClean="0"/>
              <a:t>– </a:t>
            </a:r>
            <a:r>
              <a:rPr lang="en-US" sz="2600" dirty="0"/>
              <a:t>special event / </a:t>
            </a:r>
            <a:r>
              <a:rPr lang="en-US" sz="2600" dirty="0" smtClean="0"/>
              <a:t>conference</a:t>
            </a:r>
          </a:p>
          <a:p>
            <a:endParaRPr lang="en-US" sz="2600" dirty="0"/>
          </a:p>
          <a:p>
            <a:r>
              <a:rPr lang="en-US" sz="2800" dirty="0"/>
              <a:t>Creates a record of access – helpful for a variety of reasons: security; amount of </a:t>
            </a:r>
            <a:r>
              <a:rPr lang="en-US" sz="2800" dirty="0" smtClean="0"/>
              <a:t>usage</a:t>
            </a:r>
          </a:p>
          <a:p>
            <a:endParaRPr lang="en-US" sz="2800" dirty="0" smtClean="0"/>
          </a:p>
          <a:p>
            <a:r>
              <a:rPr lang="en-US" sz="2800" dirty="0" smtClean="0"/>
              <a:t>DATA</a:t>
            </a:r>
            <a:endParaRPr lang="en-US" sz="2800" dirty="0"/>
          </a:p>
        </p:txBody>
      </p:sp>
      <p:pic>
        <p:nvPicPr>
          <p:cNvPr id="6" name="Content Placeholder 5" descr="APG reversible middle lane.jpg"/>
          <p:cNvPicPr>
            <a:picLocks noGrp="1" noChangeAspect="1"/>
          </p:cNvPicPr>
          <p:nvPr>
            <p:ph idx="1"/>
          </p:nvPr>
        </p:nvPicPr>
        <p:blipFill>
          <a:blip r:embed="rId3" cstate="print"/>
          <a:stretch>
            <a:fillRect/>
          </a:stretch>
        </p:blipFill>
        <p:spPr>
          <a:xfrm rot="5400000">
            <a:off x="5024173" y="1833827"/>
            <a:ext cx="4307417" cy="3230563"/>
          </a:xfrm>
        </p:spPr>
      </p:pic>
    </p:spTree>
    <p:extLst>
      <p:ext uri="{BB962C8B-B14F-4D97-AF65-F5344CB8AC3E}">
        <p14:creationId xmlns:p14="http://schemas.microsoft.com/office/powerpoint/2010/main" val="4276663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DATA</a:t>
            </a:r>
            <a:endParaRPr lang="en-US" b="1" dirty="0"/>
          </a:p>
        </p:txBody>
      </p:sp>
      <p:pic>
        <p:nvPicPr>
          <p:cNvPr id="30722" name="Picture 2"/>
          <p:cNvPicPr>
            <a:picLocks noGrp="1" noChangeAspect="1" noChangeArrowheads="1"/>
          </p:cNvPicPr>
          <p:nvPr>
            <p:ph idx="1"/>
          </p:nvPr>
        </p:nvPicPr>
        <p:blipFill>
          <a:blip r:embed="rId3" cstate="print"/>
          <a:srcRect/>
          <a:stretch>
            <a:fillRect/>
          </a:stretch>
        </p:blipFill>
        <p:spPr bwMode="auto">
          <a:xfrm>
            <a:off x="609600" y="1600200"/>
            <a:ext cx="3886200" cy="1059247"/>
          </a:xfrm>
          <a:prstGeom prst="rect">
            <a:avLst/>
          </a:prstGeom>
          <a:noFill/>
          <a:ln w="9525">
            <a:noFill/>
            <a:miter lim="800000"/>
            <a:headEnd/>
            <a:tailEnd/>
          </a:ln>
        </p:spPr>
      </p:pic>
      <p:pic>
        <p:nvPicPr>
          <p:cNvPr id="30724" name="Picture 4"/>
          <p:cNvPicPr>
            <a:picLocks noChangeAspect="1" noChangeArrowheads="1"/>
          </p:cNvPicPr>
          <p:nvPr/>
        </p:nvPicPr>
        <p:blipFill>
          <a:blip r:embed="rId4" cstate="print"/>
          <a:srcRect/>
          <a:stretch>
            <a:fillRect/>
          </a:stretch>
        </p:blipFill>
        <p:spPr bwMode="auto">
          <a:xfrm>
            <a:off x="609600" y="2667000"/>
            <a:ext cx="3886200" cy="2642335"/>
          </a:xfrm>
          <a:prstGeom prst="rect">
            <a:avLst/>
          </a:prstGeom>
          <a:noFill/>
          <a:ln w="9525">
            <a:noFill/>
            <a:miter lim="800000"/>
            <a:headEnd/>
            <a:tailEnd/>
          </a:ln>
        </p:spPr>
      </p:pic>
      <p:pic>
        <p:nvPicPr>
          <p:cNvPr id="30725" name="Picture 5"/>
          <p:cNvPicPr>
            <a:picLocks noChangeAspect="1" noChangeArrowheads="1"/>
          </p:cNvPicPr>
          <p:nvPr/>
        </p:nvPicPr>
        <p:blipFill>
          <a:blip r:embed="rId5" cstate="print"/>
          <a:srcRect/>
          <a:stretch>
            <a:fillRect/>
          </a:stretch>
        </p:blipFill>
        <p:spPr bwMode="auto">
          <a:xfrm>
            <a:off x="2819400" y="990600"/>
            <a:ext cx="6044391" cy="4076720"/>
          </a:xfrm>
          <a:prstGeom prst="rect">
            <a:avLst/>
          </a:prstGeom>
          <a:noFill/>
          <a:ln w="9525">
            <a:noFill/>
            <a:miter lim="800000"/>
            <a:headEnd/>
            <a:tailEnd/>
          </a:ln>
        </p:spPr>
      </p:pic>
      <p:pic>
        <p:nvPicPr>
          <p:cNvPr id="30726" name="Picture 6"/>
          <p:cNvPicPr>
            <a:picLocks noChangeAspect="1" noChangeArrowheads="1"/>
          </p:cNvPicPr>
          <p:nvPr/>
        </p:nvPicPr>
        <p:blipFill>
          <a:blip r:embed="rId6" cstate="print"/>
          <a:srcRect/>
          <a:stretch>
            <a:fillRect/>
          </a:stretch>
        </p:blipFill>
        <p:spPr bwMode="auto">
          <a:xfrm>
            <a:off x="1752600" y="2286000"/>
            <a:ext cx="5480596" cy="39136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600" b="1" dirty="0" smtClean="0"/>
              <a:t>When Data Becomes Information</a:t>
            </a:r>
            <a:endParaRPr lang="en-US" sz="3600" b="1" dirty="0"/>
          </a:p>
        </p:txBody>
      </p:sp>
      <p:pic>
        <p:nvPicPr>
          <p:cNvPr id="31746" name="Picture 2"/>
          <p:cNvPicPr>
            <a:picLocks noGrp="1" noChangeAspect="1" noChangeArrowheads="1"/>
          </p:cNvPicPr>
          <p:nvPr>
            <p:ph idx="1"/>
          </p:nvPr>
        </p:nvPicPr>
        <p:blipFill>
          <a:blip r:embed="rId3" cstate="print"/>
          <a:srcRect/>
          <a:stretch>
            <a:fillRect/>
          </a:stretch>
        </p:blipFill>
        <p:spPr bwMode="auto">
          <a:xfrm>
            <a:off x="0" y="762000"/>
            <a:ext cx="4621759" cy="2771381"/>
          </a:xfrm>
          <a:prstGeom prst="rect">
            <a:avLst/>
          </a:prstGeom>
          <a:noFill/>
          <a:ln w="9525">
            <a:noFill/>
            <a:miter lim="800000"/>
            <a:headEnd/>
            <a:tailEnd/>
          </a:ln>
        </p:spPr>
      </p:pic>
      <p:pic>
        <p:nvPicPr>
          <p:cNvPr id="31747" name="Picture 3"/>
          <p:cNvPicPr>
            <a:picLocks noChangeAspect="1" noChangeArrowheads="1"/>
          </p:cNvPicPr>
          <p:nvPr/>
        </p:nvPicPr>
        <p:blipFill>
          <a:blip r:embed="rId4" cstate="print"/>
          <a:srcRect/>
          <a:stretch>
            <a:fillRect/>
          </a:stretch>
        </p:blipFill>
        <p:spPr bwMode="auto">
          <a:xfrm>
            <a:off x="4572000" y="762000"/>
            <a:ext cx="4572000" cy="2808395"/>
          </a:xfrm>
          <a:prstGeom prst="rect">
            <a:avLst/>
          </a:prstGeom>
          <a:noFill/>
          <a:ln w="9525">
            <a:noFill/>
            <a:miter lim="800000"/>
            <a:headEnd/>
            <a:tailEnd/>
          </a:ln>
        </p:spPr>
      </p:pic>
      <p:pic>
        <p:nvPicPr>
          <p:cNvPr id="31748" name="Picture 4"/>
          <p:cNvPicPr>
            <a:picLocks noChangeAspect="1" noChangeArrowheads="1"/>
          </p:cNvPicPr>
          <p:nvPr/>
        </p:nvPicPr>
        <p:blipFill>
          <a:blip r:embed="rId5" cstate="print"/>
          <a:srcRect/>
          <a:stretch>
            <a:fillRect/>
          </a:stretch>
        </p:blipFill>
        <p:spPr bwMode="auto">
          <a:xfrm>
            <a:off x="0" y="3505200"/>
            <a:ext cx="4758318" cy="289560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5334000" y="4038600"/>
            <a:ext cx="3505200" cy="18130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p:txBody>
          <a:bodyPr/>
          <a:lstStyle/>
          <a:p>
            <a:pPr lvl="0"/>
            <a:r>
              <a:rPr lang="en-US" dirty="0"/>
              <a:t>Why Do We Gate?</a:t>
            </a:r>
            <a:endParaRPr lang="en-US" noProof="0" dirty="0"/>
          </a:p>
        </p:txBody>
      </p:sp>
      <p:pic>
        <p:nvPicPr>
          <p:cNvPr id="25602" name="Picture 2" descr="M:\Communications\General Media\Garages\gates\IMG_1348.JPG"/>
          <p:cNvPicPr>
            <a:picLocks noGrp="1" noChangeAspect="1" noChangeArrowheads="1"/>
          </p:cNvPicPr>
          <p:nvPr>
            <p:ph idx="1"/>
          </p:nvPr>
        </p:nvPicPr>
        <p:blipFill>
          <a:blip r:embed="rId4" cstate="print"/>
          <a:srcRect/>
          <a:stretch>
            <a:fillRect/>
          </a:stretch>
        </p:blipFill>
        <p:spPr>
          <a:xfrm>
            <a:off x="5827222" y="1144439"/>
            <a:ext cx="3088178" cy="2315095"/>
          </a:xfrm>
        </p:spPr>
      </p:pic>
      <p:pic>
        <p:nvPicPr>
          <p:cNvPr id="25603" name="Picture 3" descr="M:\Communications\General Media\Garages\gates\IMG_1313.JPG"/>
          <p:cNvPicPr>
            <a:picLocks noChangeAspect="1" noChangeArrowheads="1"/>
          </p:cNvPicPr>
          <p:nvPr/>
        </p:nvPicPr>
        <p:blipFill>
          <a:blip r:embed="rId5" cstate="print"/>
          <a:srcRect/>
          <a:stretch>
            <a:fillRect/>
          </a:stretch>
        </p:blipFill>
        <p:spPr bwMode="auto">
          <a:xfrm>
            <a:off x="5867400" y="3777316"/>
            <a:ext cx="3048000" cy="2551150"/>
          </a:xfrm>
          <a:prstGeom prst="rect">
            <a:avLst/>
          </a:prstGeom>
          <a:noFill/>
        </p:spPr>
      </p:pic>
      <p:sp>
        <p:nvSpPr>
          <p:cNvPr id="7" name="Rectangle 2"/>
          <p:cNvSpPr>
            <a:spLocks noChangeArrowheads="1"/>
          </p:cNvSpPr>
          <p:nvPr/>
        </p:nvSpPr>
        <p:spPr bwMode="auto">
          <a:xfrm>
            <a:off x="228600" y="762000"/>
            <a:ext cx="52578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800" dirty="0" smtClean="0">
                <a:latin typeface="Calibri" pitchFamily="34" charset="0"/>
                <a:cs typeface="Calibri" pitchFamily="34" charset="0"/>
              </a:rPr>
              <a:t>Allows for variable access methods </a:t>
            </a:r>
          </a:p>
          <a:p>
            <a:pPr lvl="0"/>
            <a:r>
              <a:rPr lang="en-US" sz="2800" dirty="0">
                <a:latin typeface="Calibri" pitchFamily="34" charset="0"/>
                <a:cs typeface="Calibri" pitchFamily="34" charset="0"/>
              </a:rPr>
              <a:t>	</a:t>
            </a:r>
            <a:r>
              <a:rPr lang="en-US" sz="2800" dirty="0" smtClean="0">
                <a:latin typeface="Calibri" pitchFamily="34" charset="0"/>
                <a:cs typeface="Calibri" pitchFamily="34" charset="0"/>
              </a:rPr>
              <a:t>– AVI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 Barcode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	– Magnetic stripe</a:t>
            </a:r>
          </a:p>
          <a:p>
            <a:pPr lvl="0" fontAlgn="base">
              <a:spcBef>
                <a:spcPct val="0"/>
              </a:spcBef>
              <a:spcAft>
                <a:spcPct val="0"/>
              </a:spcAft>
            </a:pPr>
            <a:endParaRPr kumimoji="0" lang="en-US" sz="2800" b="0" i="0" u="none" strike="noStrike" cap="none" normalizeH="0" baseline="0" dirty="0" smtClean="0">
              <a:ln>
                <a:noFill/>
              </a:ln>
              <a:effectLst/>
              <a:latin typeface="Calibri" pitchFamily="34" charset="0"/>
              <a:ea typeface="Calibri" pitchFamily="34" charset="0"/>
              <a:cs typeface="Calibri" pitchFamily="34" charset="0"/>
            </a:endParaRPr>
          </a:p>
          <a:p>
            <a:pPr lvl="0" fontAlgn="base">
              <a:spcBef>
                <a:spcPct val="0"/>
              </a:spcBef>
              <a:spcAft>
                <a:spcPct val="0"/>
              </a:spcAft>
            </a:pPr>
            <a:r>
              <a:rPr lang="en-US" sz="2800" dirty="0" smtClean="0">
                <a:latin typeface="Calibri" pitchFamily="34" charset="0"/>
                <a:cs typeface="Calibri" pitchFamily="34" charset="0"/>
              </a:rPr>
              <a:t>Provides for control of violation situations by denying access / decreases fraud / anti - </a:t>
            </a:r>
            <a:r>
              <a:rPr lang="en-US" sz="2800" dirty="0" err="1" smtClean="0">
                <a:latin typeface="Calibri" pitchFamily="34" charset="0"/>
                <a:cs typeface="Calibri" pitchFamily="34" charset="0"/>
              </a:rPr>
              <a:t>passback</a:t>
            </a:r>
            <a:endParaRPr lang="en-US" sz="2800" dirty="0" smtClean="0">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tabLst/>
            </a:pPr>
            <a:endParaRPr lang="en-US" sz="2800" dirty="0" smtClean="0">
              <a:latin typeface="Calibri" pitchFamily="34" charset="0"/>
              <a:cs typeface="Calibri" pitchFamily="34" charset="0"/>
            </a:endParaRPr>
          </a:p>
          <a:p>
            <a:pPr lvl="0"/>
            <a:r>
              <a:rPr lang="en-US" sz="2800" dirty="0" smtClean="0">
                <a:latin typeface="Calibri" pitchFamily="34" charset="0"/>
                <a:cs typeface="Calibri" pitchFamily="34" charset="0"/>
              </a:rPr>
              <a:t>When gating, need to consider every constituency group who will need access and plan in</a:t>
            </a:r>
          </a:p>
          <a:p>
            <a:pPr lvl="0"/>
            <a:endParaRPr lang="en-US" sz="2800" dirty="0" smtClean="0">
              <a:latin typeface="Calibri" pitchFamily="34" charset="0"/>
              <a:cs typeface="Calibri" pitchFamily="34" charset="0"/>
            </a:endParaRPr>
          </a:p>
        </p:txBody>
      </p:sp>
      <p:pic>
        <p:nvPicPr>
          <p:cNvPr id="6" name="CCGLane01,02LamarBizzell_2011-07-26_17h08min35s000ms.mov">
            <a:hlinkClick r:id="" action="ppaction://media"/>
          </p:cNvPr>
          <p:cNvPicPr>
            <a:picLocks noRot="1" noChangeAspect="1"/>
          </p:cNvPicPr>
          <p:nvPr>
            <a:videoFile r:link="rId1"/>
          </p:nvPr>
        </p:nvPicPr>
        <p:blipFill>
          <a:blip r:embed="rId6" cstate="print"/>
          <a:stretch>
            <a:fillRect/>
          </a:stretch>
        </p:blipFill>
        <p:spPr>
          <a:xfrm>
            <a:off x="5029200" y="3200400"/>
            <a:ext cx="711200" cy="533400"/>
          </a:xfrm>
          <a:prstGeom prst="rect">
            <a:avLst/>
          </a:prstGeom>
        </p:spPr>
      </p:pic>
    </p:spTree>
    <p:extLst>
      <p:ext uri="{BB962C8B-B14F-4D97-AF65-F5344CB8AC3E}">
        <p14:creationId xmlns:p14="http://schemas.microsoft.com/office/powerpoint/2010/main" val="1771703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Drawbacks</a:t>
            </a:r>
            <a:endParaRPr lang="en-US" dirty="0"/>
          </a:p>
        </p:txBody>
      </p:sp>
      <p:pic>
        <p:nvPicPr>
          <p:cNvPr id="26627" name="Picture 3" descr="M:\Communications\General Media\Garages\gates\IMG_1342.JPG"/>
          <p:cNvPicPr>
            <a:picLocks noGrp="1" noChangeAspect="1" noChangeArrowheads="1"/>
          </p:cNvPicPr>
          <p:nvPr>
            <p:ph idx="1"/>
          </p:nvPr>
        </p:nvPicPr>
        <p:blipFill>
          <a:blip r:embed="rId3" cstate="print"/>
          <a:srcRect/>
          <a:stretch>
            <a:fillRect/>
          </a:stretch>
        </p:blipFill>
        <p:spPr>
          <a:xfrm>
            <a:off x="5675837" y="3733800"/>
            <a:ext cx="3046615" cy="2286000"/>
          </a:xfrm>
        </p:spPr>
      </p:pic>
      <p:pic>
        <p:nvPicPr>
          <p:cNvPr id="26626" name="Picture 2" descr="M:\Communications\General Media\Garages\gates\IMG_1320.JPG"/>
          <p:cNvPicPr>
            <a:picLocks noChangeAspect="1" noChangeArrowheads="1"/>
          </p:cNvPicPr>
          <p:nvPr/>
        </p:nvPicPr>
        <p:blipFill>
          <a:blip r:embed="rId4" cstate="print"/>
          <a:srcRect/>
          <a:stretch>
            <a:fillRect/>
          </a:stretch>
        </p:blipFill>
        <p:spPr bwMode="auto">
          <a:xfrm>
            <a:off x="5638800" y="1143000"/>
            <a:ext cx="3083652" cy="2312951"/>
          </a:xfrm>
          <a:prstGeom prst="rect">
            <a:avLst/>
          </a:prstGeom>
          <a:noFill/>
        </p:spPr>
      </p:pic>
      <p:sp>
        <p:nvSpPr>
          <p:cNvPr id="26628" name="Rectangle 4"/>
          <p:cNvSpPr>
            <a:spLocks noChangeArrowheads="1"/>
          </p:cNvSpPr>
          <p:nvPr/>
        </p:nvSpPr>
        <p:spPr bwMode="auto">
          <a:xfrm>
            <a:off x="304800" y="1638418"/>
            <a:ext cx="46482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a:cs typeface="Arial" pitchFamily="34" charset="0"/>
              </a:rPr>
              <a:t>No system works 100% of the time and gating increases expectations and decreases satisfaction when they don’t work</a:t>
            </a:r>
            <a:r>
              <a:rPr kumimoji="0" lang="en-US" sz="3200" b="0" i="0" u="none" strike="noStrike" cap="none" normalizeH="0" baseline="0" dirty="0" smtClean="0">
                <a:ln>
                  <a:noFill/>
                </a:ln>
                <a:effectLst/>
                <a:ea typeface="Calibri" pitchFamily="34" charset="0"/>
                <a:cs typeface="Arial" pitchFamily="34" charset="0"/>
              </a:rPr>
              <a:t> </a:t>
            </a:r>
            <a:r>
              <a:rPr lang="en-US" sz="3200" dirty="0">
                <a:cs typeface="Arial" pitchFamily="34" charset="0"/>
              </a:rPr>
              <a:t>Requires more user </a:t>
            </a:r>
            <a:r>
              <a:rPr lang="en-US" sz="3200" dirty="0" smtClean="0">
                <a:cs typeface="Arial" pitchFamily="34" charset="0"/>
              </a:rPr>
              <a:t>education</a:t>
            </a:r>
          </a:p>
          <a:p>
            <a:pPr lvl="0" fontAlgn="base">
              <a:spcBef>
                <a:spcPct val="0"/>
              </a:spcBef>
              <a:spcAft>
                <a:spcPct val="0"/>
              </a:spcAft>
            </a:pPr>
            <a:endParaRPr lang="en-US" sz="3200" dirty="0" smtClean="0">
              <a:cs typeface="Arial" pitchFamily="34" charset="0"/>
            </a:endParaRPr>
          </a:p>
          <a:p>
            <a:pPr lvl="0" fontAlgn="base">
              <a:spcBef>
                <a:spcPct val="0"/>
              </a:spcBef>
              <a:spcAft>
                <a:spcPct val="0"/>
              </a:spcAft>
              <a:buFontTx/>
              <a:buChar char="•"/>
            </a:pPr>
            <a:endParaRPr lang="en-US" sz="2000" dirty="0" smtClean="0"/>
          </a:p>
          <a:p>
            <a:pPr lvl="0" fontAlgn="base">
              <a:spcBef>
                <a:spcPct val="0"/>
              </a:spcBef>
              <a:spcAft>
                <a:spcPct val="0"/>
              </a:spcAft>
              <a:buFontTx/>
              <a:buChar char="•"/>
            </a:pPr>
            <a:endParaRPr lang="en-US" sz="2000" dirty="0" smtClean="0"/>
          </a:p>
          <a:p>
            <a:pPr lvl="0" fontAlgn="base">
              <a:spcBef>
                <a:spcPct val="0"/>
              </a:spcBef>
              <a:spcAft>
                <a:spcPct val="0"/>
              </a:spcAft>
              <a:buFontTx/>
              <a:buChar char="•"/>
            </a:pPr>
            <a:endParaRPr kumimoji="0" lang="en-US" sz="20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Customer Expectations</a:t>
            </a:r>
            <a:endParaRPr lang="en-US" b="1" dirty="0"/>
          </a:p>
        </p:txBody>
      </p:sp>
      <p:pic>
        <p:nvPicPr>
          <p:cNvPr id="1029" name="Picture 5" descr="C:\Users\plange\Local Settings\Temporary Internet Files\Content.IE5\ZX3TKOFB\MC900014383[1].wmf"/>
          <p:cNvPicPr>
            <a:picLocks noChangeAspect="1" noChangeArrowheads="1"/>
          </p:cNvPicPr>
          <p:nvPr/>
        </p:nvPicPr>
        <p:blipFill>
          <a:blip r:embed="rId4" cstate="print"/>
          <a:srcRect/>
          <a:stretch>
            <a:fillRect/>
          </a:stretch>
        </p:blipFill>
        <p:spPr bwMode="auto">
          <a:xfrm>
            <a:off x="5181600" y="1600200"/>
            <a:ext cx="965741" cy="1295400"/>
          </a:xfrm>
          <a:prstGeom prst="rect">
            <a:avLst/>
          </a:prstGeom>
          <a:noFill/>
        </p:spPr>
      </p:pic>
      <p:pic>
        <p:nvPicPr>
          <p:cNvPr id="13" name="Picture 5" descr="C:\Users\plange\Local Settings\Temporary Internet Files\Content.IE5\ZX3TKOFB\MC900014383[1].wmf"/>
          <p:cNvPicPr>
            <a:picLocks noGrp="1" noChangeAspect="1" noChangeArrowheads="1"/>
          </p:cNvPicPr>
          <p:nvPr>
            <p:ph idx="1"/>
          </p:nvPr>
        </p:nvPicPr>
        <p:blipFill>
          <a:blip r:embed="rId4" cstate="print"/>
          <a:srcRect/>
          <a:stretch>
            <a:fillRect/>
          </a:stretch>
        </p:blipFill>
        <p:spPr bwMode="auto">
          <a:xfrm>
            <a:off x="5105400" y="4038600"/>
            <a:ext cx="987552" cy="1324656"/>
          </a:xfrm>
          <a:prstGeom prst="rect">
            <a:avLst/>
          </a:prstGeom>
          <a:noFill/>
        </p:spPr>
      </p:pic>
      <p:pic>
        <p:nvPicPr>
          <p:cNvPr id="18" name="IMG_0699.MOV">
            <a:hlinkClick r:id="" action="ppaction://media"/>
          </p:cNvPr>
          <p:cNvPicPr>
            <a:picLocks noRot="1" noChangeAspect="1"/>
          </p:cNvPicPr>
          <p:nvPr>
            <a:videoFile r:link="rId1"/>
          </p:nvPr>
        </p:nvPicPr>
        <p:blipFill>
          <a:blip r:embed="rId5" cstate="print"/>
          <a:stretch>
            <a:fillRect/>
          </a:stretch>
        </p:blipFill>
        <p:spPr>
          <a:xfrm>
            <a:off x="1828800" y="1390650"/>
            <a:ext cx="2362200" cy="1771650"/>
          </a:xfrm>
          <a:prstGeom prst="rect">
            <a:avLst/>
          </a:prstGeom>
        </p:spPr>
      </p:pic>
      <p:sp>
        <p:nvSpPr>
          <p:cNvPr id="19" name="TextBox 18"/>
          <p:cNvSpPr txBox="1"/>
          <p:nvPr/>
        </p:nvSpPr>
        <p:spPr>
          <a:xfrm>
            <a:off x="6477000" y="1981200"/>
            <a:ext cx="2133600" cy="584775"/>
          </a:xfrm>
          <a:prstGeom prst="rect">
            <a:avLst/>
          </a:prstGeom>
          <a:noFill/>
        </p:spPr>
        <p:txBody>
          <a:bodyPr wrap="square" rtlCol="0">
            <a:spAutoFit/>
          </a:bodyPr>
          <a:lstStyle/>
          <a:p>
            <a:r>
              <a:rPr lang="en-US" sz="3200" dirty="0" smtClean="0"/>
              <a:t>4 Seconds</a:t>
            </a:r>
            <a:endParaRPr lang="en-US" sz="3200" dirty="0"/>
          </a:p>
        </p:txBody>
      </p:sp>
      <p:sp>
        <p:nvSpPr>
          <p:cNvPr id="11" name="TextBox 10"/>
          <p:cNvSpPr txBox="1"/>
          <p:nvPr/>
        </p:nvSpPr>
        <p:spPr>
          <a:xfrm>
            <a:off x="6400800" y="4572000"/>
            <a:ext cx="2133600" cy="584775"/>
          </a:xfrm>
          <a:prstGeom prst="rect">
            <a:avLst/>
          </a:prstGeom>
          <a:noFill/>
        </p:spPr>
        <p:txBody>
          <a:bodyPr wrap="square" rtlCol="0">
            <a:spAutoFit/>
          </a:bodyPr>
          <a:lstStyle/>
          <a:p>
            <a:r>
              <a:rPr lang="en-US" sz="3200" dirty="0" smtClean="0"/>
              <a:t>2 Seconds</a:t>
            </a:r>
            <a:endParaRPr lang="en-US" sz="3200" dirty="0"/>
          </a:p>
        </p:txBody>
      </p:sp>
      <p:pic>
        <p:nvPicPr>
          <p:cNvPr id="12" name="IMG_0704.MOV">
            <a:hlinkClick r:id="" action="ppaction://media"/>
          </p:cNvPr>
          <p:cNvPicPr>
            <a:picLocks noRot="1" noChangeAspect="1"/>
          </p:cNvPicPr>
          <p:nvPr>
            <a:videoFile r:link="rId2"/>
          </p:nvPr>
        </p:nvPicPr>
        <p:blipFill>
          <a:blip r:embed="rId5" cstate="print"/>
          <a:stretch>
            <a:fillRect/>
          </a:stretch>
        </p:blipFill>
        <p:spPr>
          <a:xfrm>
            <a:off x="1828800" y="3886200"/>
            <a:ext cx="2387600" cy="1790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fullScrn="1">
              <p:cMediaNode mute="1">
                <p:cTn id="19" fill="hold" display="0">
                  <p:stCondLst>
                    <p:cond delay="indefinite"/>
                  </p:stCondLst>
                  <p:endCondLst>
                    <p:cond evt="onNext" delay="0">
                      <p:tgtEl>
                        <p:sldTgt/>
                      </p:tgtEl>
                    </p:cond>
                    <p:cond evt="onPrev" delay="0">
                      <p:tgtEl>
                        <p:sldTgt/>
                      </p:tgtEl>
                    </p:cond>
                  </p:endCondLst>
                </p:cTn>
                <p:tgtEl>
                  <p:spTgt spid="18"/>
                </p:tgtEl>
              </p:cMediaNode>
            </p:video>
            <p:video fullScrn="1">
              <p:cMediaNode mute="1">
                <p:cTn id="20" fill="hold" display="0">
                  <p:stCondLst>
                    <p:cond delay="indefinite"/>
                  </p:stCondLst>
                  <p:endCondLst>
                    <p:cond evt="onNext" delay="0">
                      <p:tgtEl>
                        <p:sldTgt/>
                      </p:tgtEl>
                    </p:cond>
                    <p:cond evt="onPrev" delay="0">
                      <p:tgtEl>
                        <p:sldTgt/>
                      </p:tgtEl>
                    </p:cond>
                  </p:endCondLst>
                </p:cTn>
                <p:tgtEl>
                  <p:spTgt spid="12"/>
                </p:tgtEl>
              </p:cMediaNode>
            </p:video>
          </p:childTnLst>
        </p:cTn>
      </p:par>
    </p:tnLst>
    <p:bldLst>
      <p:bldP spid="1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0"/>
            <a:ext cx="4343400" cy="1143000"/>
          </a:xfrm>
        </p:spPr>
        <p:txBody>
          <a:bodyPr/>
          <a:lstStyle/>
          <a:p>
            <a:r>
              <a:rPr lang="en-US" dirty="0" smtClean="0"/>
              <a:t>Drawbacks</a:t>
            </a:r>
            <a:endParaRPr lang="en-US" dirty="0"/>
          </a:p>
        </p:txBody>
      </p:sp>
      <p:sp>
        <p:nvSpPr>
          <p:cNvPr id="26628" name="Rectangle 4"/>
          <p:cNvSpPr>
            <a:spLocks noChangeArrowheads="1"/>
          </p:cNvSpPr>
          <p:nvPr/>
        </p:nvSpPr>
        <p:spPr bwMode="auto">
          <a:xfrm>
            <a:off x="228600" y="163785"/>
            <a:ext cx="5334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dirty="0" smtClean="0">
                <a:cs typeface="Arial" pitchFamily="34" charset="0"/>
              </a:rPr>
              <a:t>Equipment is expensive / Control comes at a cost/</a:t>
            </a:r>
            <a:endParaRPr lang="en-US" sz="3200" dirty="0" smtClean="0"/>
          </a:p>
          <a:p>
            <a:pPr lvl="0" fontAlgn="base">
              <a:spcBef>
                <a:spcPct val="0"/>
              </a:spcBef>
              <a:spcAft>
                <a:spcPct val="0"/>
              </a:spcAft>
            </a:pPr>
            <a:r>
              <a:rPr lang="en-US" sz="3200" dirty="0" smtClean="0">
                <a:latin typeface="Calibri" pitchFamily="34" charset="0"/>
                <a:cs typeface="Calibri" pitchFamily="34" charset="0"/>
              </a:rPr>
              <a:t>Requires maintenance</a:t>
            </a:r>
          </a:p>
          <a:p>
            <a:pPr lvl="0" fontAlgn="base">
              <a:spcBef>
                <a:spcPct val="0"/>
              </a:spcBef>
              <a:spcAft>
                <a:spcPct val="0"/>
              </a:spcAft>
            </a:pPr>
            <a:endParaRPr lang="en-US" sz="2800" dirty="0" smtClean="0">
              <a:latin typeface="Calibri" pitchFamily="34" charset="0"/>
              <a:cs typeface="Calibri" pitchFamily="34" charset="0"/>
            </a:endParaRPr>
          </a:p>
          <a:p>
            <a:pPr fontAlgn="base">
              <a:spcBef>
                <a:spcPct val="0"/>
              </a:spcBef>
              <a:spcAft>
                <a:spcPct val="0"/>
              </a:spcAft>
            </a:pPr>
            <a:r>
              <a:rPr lang="en-US" sz="3200" dirty="0" smtClean="0">
                <a:latin typeface="Calibri" pitchFamily="34" charset="0"/>
                <a:cs typeface="Calibri" pitchFamily="34" charset="0"/>
              </a:rPr>
              <a:t>Requires </a:t>
            </a:r>
            <a:r>
              <a:rPr lang="en-US" sz="3200" dirty="0">
                <a:latin typeface="Calibri" pitchFamily="34" charset="0"/>
                <a:cs typeface="Calibri" pitchFamily="34" charset="0"/>
              </a:rPr>
              <a:t>monitoring – more </a:t>
            </a:r>
            <a:r>
              <a:rPr lang="en-US" sz="3200" dirty="0" smtClean="0">
                <a:latin typeface="Calibri" pitchFamily="34" charset="0"/>
                <a:cs typeface="Calibri" pitchFamily="34" charset="0"/>
              </a:rPr>
              <a:t>staff - more resources</a:t>
            </a:r>
          </a:p>
          <a:p>
            <a:pPr fontAlgn="base">
              <a:spcBef>
                <a:spcPct val="0"/>
              </a:spcBef>
              <a:spcAft>
                <a:spcPct val="0"/>
              </a:spcAft>
            </a:pPr>
            <a:endParaRPr lang="en-US" sz="2800" dirty="0" smtClean="0">
              <a:latin typeface="Calibri" pitchFamily="34" charset="0"/>
              <a:cs typeface="Calibri" pitchFamily="34" charset="0"/>
            </a:endParaRPr>
          </a:p>
          <a:p>
            <a:pPr lvl="0" fontAlgn="base">
              <a:spcBef>
                <a:spcPct val="0"/>
              </a:spcBef>
              <a:spcAft>
                <a:spcPct val="0"/>
              </a:spcAft>
            </a:pPr>
            <a:r>
              <a:rPr lang="en-US" sz="3200" dirty="0" smtClean="0">
                <a:latin typeface="Calibri" pitchFamily="34" charset="0"/>
                <a:cs typeface="Calibri" pitchFamily="34" charset="0"/>
              </a:rPr>
              <a:t>Increased </a:t>
            </a:r>
            <a:r>
              <a:rPr lang="en-US" sz="3200" dirty="0">
                <a:latin typeface="Calibri" pitchFamily="34" charset="0"/>
                <a:cs typeface="Calibri" pitchFamily="34" charset="0"/>
              </a:rPr>
              <a:t>potential liability due to malfunctioning </a:t>
            </a:r>
            <a:r>
              <a:rPr lang="en-US" sz="3200" dirty="0" smtClean="0">
                <a:latin typeface="Calibri" pitchFamily="34" charset="0"/>
                <a:cs typeface="Calibri" pitchFamily="34" charset="0"/>
              </a:rPr>
              <a:t>equipment</a:t>
            </a:r>
          </a:p>
          <a:p>
            <a:pPr fontAlgn="base">
              <a:spcBef>
                <a:spcPct val="0"/>
              </a:spcBef>
              <a:spcAft>
                <a:spcPct val="0"/>
              </a:spcAft>
            </a:pPr>
            <a:endParaRPr lang="en-US" sz="2800" dirty="0" smtClean="0">
              <a:latin typeface="Calibri" pitchFamily="34" charset="0"/>
              <a:cs typeface="Calibri" pitchFamily="34" charset="0"/>
            </a:endParaRPr>
          </a:p>
          <a:p>
            <a:pPr fontAlgn="base">
              <a:spcBef>
                <a:spcPct val="0"/>
              </a:spcBef>
              <a:spcAft>
                <a:spcPct val="0"/>
              </a:spcAft>
            </a:pPr>
            <a:r>
              <a:rPr lang="en-US" sz="3200" dirty="0" smtClean="0">
                <a:latin typeface="Calibri" pitchFamily="34" charset="0"/>
                <a:cs typeface="Calibri" pitchFamily="34" charset="0"/>
              </a:rPr>
              <a:t>Complexity </a:t>
            </a:r>
            <a:r>
              <a:rPr lang="en-US" sz="3200" dirty="0">
                <a:latin typeface="Calibri" pitchFamily="34" charset="0"/>
                <a:cs typeface="Calibri" pitchFamily="34" charset="0"/>
              </a:rPr>
              <a:t>of the system is </a:t>
            </a:r>
            <a:r>
              <a:rPr lang="en-US" sz="3200" dirty="0" smtClean="0">
                <a:latin typeface="Calibri" pitchFamily="34" charset="0"/>
                <a:cs typeface="Calibri" pitchFamily="34" charset="0"/>
              </a:rPr>
              <a:t>increased</a:t>
            </a:r>
            <a:endParaRPr lang="en-US" sz="3200" dirty="0">
              <a:latin typeface="Calibri" pitchFamily="34" charset="0"/>
              <a:cs typeface="Calibri" pitchFamily="34" charset="0"/>
            </a:endParaRPr>
          </a:p>
        </p:txBody>
      </p:sp>
      <p:pic>
        <p:nvPicPr>
          <p:cNvPr id="8" name="Content Placeholder 7" descr="APG reversible middle lane.jpg"/>
          <p:cNvPicPr>
            <a:picLocks noGrp="1" noChangeAspect="1"/>
          </p:cNvPicPr>
          <p:nvPr>
            <p:ph idx="1"/>
          </p:nvPr>
        </p:nvPicPr>
        <p:blipFill>
          <a:blip r:embed="rId3" cstate="print"/>
          <a:stretch>
            <a:fillRect/>
          </a:stretch>
        </p:blipFill>
        <p:spPr>
          <a:xfrm rot="5400000">
            <a:off x="4959714" y="1898286"/>
            <a:ext cx="4213490" cy="3160118"/>
          </a:xfrm>
        </p:spPr>
      </p:pic>
    </p:spTree>
    <p:extLst>
      <p:ext uri="{BB962C8B-B14F-4D97-AF65-F5344CB8AC3E}">
        <p14:creationId xmlns:p14="http://schemas.microsoft.com/office/powerpoint/2010/main" val="2351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pic>
        <p:nvPicPr>
          <p:cNvPr id="28673" name="Picture 1"/>
          <p:cNvPicPr>
            <a:picLocks noGrp="1" noChangeAspect="1" noChangeArrowheads="1"/>
          </p:cNvPicPr>
          <p:nvPr>
            <p:ph idx="1"/>
          </p:nvPr>
        </p:nvPicPr>
        <p:blipFill>
          <a:blip r:embed="rId3" cstate="print"/>
          <a:srcRect/>
          <a:stretch>
            <a:fillRect/>
          </a:stretch>
        </p:blipFill>
        <p:spPr>
          <a:xfrm>
            <a:off x="5410200" y="1600200"/>
            <a:ext cx="3395511" cy="4525963"/>
          </a:xfrm>
        </p:spPr>
      </p:pic>
      <p:sp>
        <p:nvSpPr>
          <p:cNvPr id="28674" name="Rectangle 2"/>
          <p:cNvSpPr>
            <a:spLocks noChangeArrowheads="1"/>
          </p:cNvSpPr>
          <p:nvPr/>
        </p:nvSpPr>
        <p:spPr bwMode="auto">
          <a:xfrm>
            <a:off x="533400" y="1455240"/>
            <a:ext cx="487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Physical layout</a:t>
            </a:r>
          </a:p>
          <a:p>
            <a:pPr fontAlgn="base">
              <a:spcBef>
                <a:spcPct val="0"/>
              </a:spcBef>
              <a:spcAft>
                <a:spcPct val="0"/>
              </a:spcAft>
              <a:buFont typeface="Arial" pitchFamily="34" charset="0"/>
              <a:buChar char="•"/>
            </a:pPr>
            <a:endParaRPr lang="en-US" sz="2800" dirty="0" smtClean="0">
              <a:latin typeface="Calibri" pitchFamily="34" charset="0"/>
              <a:cs typeface="Calibri" pitchFamily="34" charset="0"/>
            </a:endParaRPr>
          </a:p>
          <a:p>
            <a:pPr fontAlgn="base">
              <a:spcBef>
                <a:spcPct val="0"/>
              </a:spcBef>
              <a:spcAft>
                <a:spcPct val="0"/>
              </a:spcAft>
              <a:buFont typeface="Arial" pitchFamily="34" charset="0"/>
              <a:buChar char="•"/>
            </a:pPr>
            <a:r>
              <a:rPr lang="en-US" sz="2800" dirty="0" smtClean="0">
                <a:latin typeface="Calibri" pitchFamily="34" charset="0"/>
                <a:cs typeface="Calibri" pitchFamily="34" charset="0"/>
              </a:rPr>
              <a:t>Availability </a:t>
            </a:r>
            <a:r>
              <a:rPr lang="en-US" sz="2800" dirty="0">
                <a:latin typeface="Calibri" pitchFamily="34" charset="0"/>
                <a:cs typeface="Calibri" pitchFamily="34" charset="0"/>
              </a:rPr>
              <a:t>of </a:t>
            </a:r>
            <a:r>
              <a:rPr lang="en-US" sz="2800" dirty="0" smtClean="0">
                <a:latin typeface="Calibri" pitchFamily="34" charset="0"/>
                <a:cs typeface="Calibri" pitchFamily="34" charset="0"/>
              </a:rPr>
              <a:t>infrastructure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tx1"/>
              </a:solidFill>
              <a:effectLst/>
              <a:latin typeface="Calibri" pitchFamily="34" charset="0"/>
              <a:cs typeface="Calibri" pitchFamily="34" charset="0"/>
            </a:endParaRPr>
          </a:p>
          <a:p>
            <a:pPr fontAlgn="base">
              <a:spcBef>
                <a:spcPct val="0"/>
              </a:spcBef>
              <a:spcAft>
                <a:spcPct val="0"/>
              </a:spcAft>
              <a:buFont typeface="Arial" pitchFamily="34" charset="0"/>
              <a:buChar char="•"/>
            </a:pPr>
            <a:r>
              <a:rPr lang="en-US" sz="2800" dirty="0" smtClean="0">
                <a:latin typeface="Calibri" pitchFamily="34" charset="0"/>
                <a:cs typeface="Calibri" pitchFamily="34" charset="0"/>
              </a:rPr>
              <a:t>Budget</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tx1"/>
              </a:solidFill>
              <a:effectLst/>
              <a:latin typeface="Calibri" pitchFamily="34" charset="0"/>
              <a:cs typeface="Calibri" pitchFamily="34" charset="0"/>
            </a:endParaRPr>
          </a:p>
          <a:p>
            <a:pPr fontAlgn="base">
              <a:spcBef>
                <a:spcPct val="0"/>
              </a:spcBef>
              <a:spcAft>
                <a:spcPct val="0"/>
              </a:spcAft>
              <a:buFont typeface="Arial" pitchFamily="34" charset="0"/>
              <a:buChar char="•"/>
            </a:pPr>
            <a:r>
              <a:rPr lang="en-US" sz="2800" dirty="0" smtClean="0">
                <a:latin typeface="Calibri" pitchFamily="34" charset="0"/>
                <a:cs typeface="Calibri" pitchFamily="34" charset="0"/>
              </a:rPr>
              <a:t>Expected/potential </a:t>
            </a:r>
            <a:r>
              <a:rPr lang="en-US" sz="2800" dirty="0">
                <a:latin typeface="Calibri" pitchFamily="34" charset="0"/>
                <a:cs typeface="Calibri" pitchFamily="34" charset="0"/>
              </a:rPr>
              <a:t>use of </a:t>
            </a:r>
            <a:r>
              <a:rPr lang="en-US" sz="2800" dirty="0" smtClean="0">
                <a:latin typeface="Calibri" pitchFamily="34" charset="0"/>
                <a:cs typeface="Calibri" pitchFamily="34" charset="0"/>
              </a:rPr>
              <a:t>facility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tx1"/>
              </a:solidFill>
              <a:effectLst/>
              <a:latin typeface="Calibri" pitchFamily="34" charset="0"/>
              <a:cs typeface="Calibri" pitchFamily="34" charset="0"/>
            </a:endParaRPr>
          </a:p>
          <a:p>
            <a:pPr fontAlgn="base">
              <a:spcBef>
                <a:spcPct val="0"/>
              </a:spcBef>
              <a:spcAft>
                <a:spcPct val="0"/>
              </a:spcAft>
              <a:buFont typeface="Arial" pitchFamily="34" charset="0"/>
              <a:buChar char="•"/>
            </a:pPr>
            <a:r>
              <a:rPr lang="en-US" sz="2800" dirty="0" smtClean="0">
                <a:latin typeface="Calibri" pitchFamily="34" charset="0"/>
                <a:cs typeface="Calibri" pitchFamily="34" charset="0"/>
              </a:rPr>
              <a:t>Customer needs/expectations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r>
              <a:rPr lang="en-US" dirty="0" smtClean="0"/>
              <a:t>Weather</a:t>
            </a:r>
          </a:p>
          <a:p>
            <a:endParaRPr lang="en-US" dirty="0" smtClean="0"/>
          </a:p>
          <a:p>
            <a:r>
              <a:rPr lang="en-US" dirty="0" smtClean="0"/>
              <a:t>Political environment</a:t>
            </a:r>
          </a:p>
          <a:p>
            <a:pPr lvl="0"/>
            <a:endParaRPr lang="en-US" dirty="0" smtClean="0"/>
          </a:p>
          <a:p>
            <a:r>
              <a:rPr lang="en-US" dirty="0" smtClean="0"/>
              <a:t>Regulatory issues – ADA – Fire access</a:t>
            </a:r>
          </a:p>
          <a:p>
            <a:pPr lvl="0"/>
            <a:endParaRPr lang="en-US" dirty="0" smtClean="0"/>
          </a:p>
          <a:p>
            <a:r>
              <a:rPr lang="en-US" dirty="0" smtClean="0"/>
              <a:t>Maintenance of equipment  - in house or distributor</a:t>
            </a:r>
          </a:p>
        </p:txBody>
      </p:sp>
      <p:pic>
        <p:nvPicPr>
          <p:cNvPr id="27649" name="Picture 1"/>
          <p:cNvPicPr>
            <a:picLocks noChangeAspect="1" noChangeArrowheads="1"/>
          </p:cNvPicPr>
          <p:nvPr/>
        </p:nvPicPr>
        <p:blipFill>
          <a:blip r:embed="rId3" cstate="print"/>
          <a:srcRect/>
          <a:stretch>
            <a:fillRect/>
          </a:stretch>
        </p:blipFill>
        <p:spPr bwMode="auto">
          <a:xfrm>
            <a:off x="6248400" y="990600"/>
            <a:ext cx="2000434" cy="2667000"/>
          </a:xfrm>
          <a:prstGeom prst="rect">
            <a:avLst/>
          </a:prstGeom>
          <a:noFill/>
          <a:ln w="9525">
            <a:noFill/>
            <a:miter lim="800000"/>
            <a:headEnd/>
            <a:tailEnd/>
          </a:ln>
          <a:effectLst/>
        </p:spPr>
      </p:pic>
      <p:pic>
        <p:nvPicPr>
          <p:cNvPr id="5" name="Picture 4" descr="APG exits.jpg"/>
          <p:cNvPicPr>
            <a:picLocks noChangeAspect="1"/>
          </p:cNvPicPr>
          <p:nvPr/>
        </p:nvPicPr>
        <p:blipFill>
          <a:blip r:embed="rId4" cstate="print"/>
          <a:stretch>
            <a:fillRect/>
          </a:stretch>
        </p:blipFill>
        <p:spPr>
          <a:xfrm>
            <a:off x="6019800" y="4114800"/>
            <a:ext cx="2641600" cy="1981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pPr eaLnBrk="1" hangingPunct="1"/>
            <a:r>
              <a:rPr lang="en-US" b="1" dirty="0" smtClean="0"/>
              <a:t>About York</a:t>
            </a:r>
            <a:r>
              <a:rPr lang="en-US" dirty="0" smtClean="0"/>
              <a:t>			</a:t>
            </a:r>
            <a:r>
              <a:rPr lang="en-US" b="1" dirty="0" smtClean="0"/>
              <a:t>About A&amp;M</a:t>
            </a:r>
          </a:p>
        </p:txBody>
      </p:sp>
      <p:sp>
        <p:nvSpPr>
          <p:cNvPr id="17412" name="Rectangle 4"/>
          <p:cNvSpPr>
            <a:spLocks noGrp="1" noChangeArrowheads="1"/>
          </p:cNvSpPr>
          <p:nvPr>
            <p:ph idx="1"/>
          </p:nvPr>
        </p:nvSpPr>
        <p:spPr>
          <a:xfrm>
            <a:off x="4800600" y="1600200"/>
            <a:ext cx="4114800" cy="4525963"/>
          </a:xfrm>
        </p:spPr>
        <p:txBody>
          <a:bodyPr>
            <a:normAutofit/>
          </a:bodyPr>
          <a:lstStyle/>
          <a:p>
            <a:pPr eaLnBrk="1" hangingPunct="1"/>
            <a:r>
              <a:rPr lang="en-US" dirty="0" smtClean="0"/>
              <a:t>Sixth-largest US university in enrollment</a:t>
            </a:r>
          </a:p>
          <a:p>
            <a:pPr eaLnBrk="1" hangingPunct="1"/>
            <a:r>
              <a:rPr lang="en-US" dirty="0" smtClean="0"/>
              <a:t>12,000 faculty/staff, 50,000 students</a:t>
            </a:r>
          </a:p>
          <a:p>
            <a:pPr eaLnBrk="1" hangingPunct="1"/>
            <a:r>
              <a:rPr lang="en-US" dirty="0" smtClean="0"/>
              <a:t>One of largest campuses – 5500 acres</a:t>
            </a:r>
          </a:p>
        </p:txBody>
      </p:sp>
      <p:sp>
        <p:nvSpPr>
          <p:cNvPr id="5" name="Rectangle 4"/>
          <p:cNvSpPr txBox="1">
            <a:spLocks noChangeArrowheads="1"/>
          </p:cNvSpPr>
          <p:nvPr/>
        </p:nvSpPr>
        <p:spPr>
          <a:xfrm>
            <a:off x="580292" y="16002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Third-largest Canadian university in enrollment</a:t>
            </a:r>
          </a:p>
          <a:p>
            <a:pPr lvl="0"/>
            <a:r>
              <a:rPr lang="en-US" dirty="0"/>
              <a:t>7000 faculty/staff, 55,000 students</a:t>
            </a:r>
          </a:p>
          <a:p>
            <a:pPr lvl="0"/>
            <a:r>
              <a:rPr lang="en-US" dirty="0"/>
              <a:t>Comparatively small campus 542 acres</a:t>
            </a:r>
          </a:p>
          <a:p>
            <a:endParaRPr lang="en-US" dirty="0" smtClean="0"/>
          </a:p>
        </p:txBody>
      </p:sp>
    </p:spTree>
    <p:extLst>
      <p:ext uri="{BB962C8B-B14F-4D97-AF65-F5344CB8AC3E}">
        <p14:creationId xmlns:p14="http://schemas.microsoft.com/office/powerpoint/2010/main" val="12602456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a:t>
            </a:r>
            <a:endParaRPr lang="en-US" dirty="0"/>
          </a:p>
        </p:txBody>
      </p:sp>
      <p:sp>
        <p:nvSpPr>
          <p:cNvPr id="3" name="Content Placeholder 2"/>
          <p:cNvSpPr>
            <a:spLocks noGrp="1"/>
          </p:cNvSpPr>
          <p:nvPr>
            <p:ph idx="1"/>
          </p:nvPr>
        </p:nvSpPr>
        <p:spPr/>
        <p:txBody>
          <a:bodyPr/>
          <a:lstStyle/>
          <a:p>
            <a:r>
              <a:rPr lang="en-US" smtClean="0"/>
              <a:t>Vendor / distributor relations</a:t>
            </a:r>
          </a:p>
          <a:p>
            <a:endParaRPr lang="en-US" smtClean="0"/>
          </a:p>
          <a:p>
            <a:r>
              <a:rPr lang="en-US" smtClean="0"/>
              <a:t>Monitoring / cameras</a:t>
            </a:r>
          </a:p>
          <a:p>
            <a:endParaRPr lang="en-US" smtClean="0"/>
          </a:p>
          <a:p>
            <a:r>
              <a:rPr lang="en-US" smtClean="0"/>
              <a:t>Intercoms</a:t>
            </a:r>
          </a:p>
          <a:p>
            <a:endParaRPr lang="en-US" smtClean="0"/>
          </a:p>
          <a:p>
            <a:r>
              <a:rPr lang="en-US" smtClean="0"/>
              <a:t>Software integration</a:t>
            </a:r>
            <a:endParaRPr lang="en-US" dirty="0" smtClean="0"/>
          </a:p>
        </p:txBody>
      </p:sp>
      <p:pic>
        <p:nvPicPr>
          <p:cNvPr id="5" name="Picture 4" descr="Pay Upon exit and exit ticket reader.jpg"/>
          <p:cNvPicPr>
            <a:picLocks noChangeAspect="1"/>
          </p:cNvPicPr>
          <p:nvPr/>
        </p:nvPicPr>
        <p:blipFill>
          <a:blip r:embed="rId3" cstate="print"/>
          <a:stretch>
            <a:fillRect/>
          </a:stretch>
        </p:blipFill>
        <p:spPr>
          <a:xfrm rot="5400000">
            <a:off x="5626100" y="2222500"/>
            <a:ext cx="3759200" cy="2819400"/>
          </a:xfrm>
          <a:prstGeom prst="rect">
            <a:avLst/>
          </a:prstGeom>
        </p:spPr>
      </p:pic>
    </p:spTree>
    <p:extLst>
      <p:ext uri="{BB962C8B-B14F-4D97-AF65-F5344CB8AC3E}">
        <p14:creationId xmlns:p14="http://schemas.microsoft.com/office/powerpoint/2010/main" val="1847916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10200" cy="4754563"/>
          </a:xfrm>
        </p:spPr>
        <p:txBody>
          <a:bodyPr/>
          <a:lstStyle/>
          <a:p>
            <a:r>
              <a:rPr lang="en-US" dirty="0" err="1" smtClean="0"/>
              <a:t>LPR</a:t>
            </a:r>
            <a:endParaRPr lang="en-US" dirty="0" smtClean="0"/>
          </a:p>
          <a:p>
            <a:r>
              <a:rPr lang="en-US" dirty="0" smtClean="0"/>
              <a:t>Counting without gates</a:t>
            </a:r>
          </a:p>
          <a:p>
            <a:r>
              <a:rPr lang="en-US" dirty="0" smtClean="0"/>
              <a:t>Audio / Video / Access Control Integration</a:t>
            </a:r>
          </a:p>
          <a:p>
            <a:r>
              <a:rPr lang="en-US" dirty="0" smtClean="0"/>
              <a:t>Barcode </a:t>
            </a:r>
          </a:p>
          <a:p>
            <a:r>
              <a:rPr lang="en-US" dirty="0" err="1" smtClean="0"/>
              <a:t>TICO</a:t>
            </a:r>
            <a:endParaRPr lang="en-US" dirty="0" smtClean="0"/>
          </a:p>
          <a:p>
            <a:r>
              <a:rPr lang="en-US" dirty="0" err="1" smtClean="0"/>
              <a:t>CICO</a:t>
            </a:r>
            <a:endParaRPr lang="en-US" dirty="0" smtClean="0"/>
          </a:p>
          <a:p>
            <a:r>
              <a:rPr lang="en-US" dirty="0" smtClean="0"/>
              <a:t>Mobile </a:t>
            </a:r>
            <a:r>
              <a:rPr lang="en-US" dirty="0" err="1" smtClean="0"/>
              <a:t>intergration</a:t>
            </a:r>
            <a:endParaRPr lang="en-US" dirty="0" smtClean="0"/>
          </a:p>
          <a:p>
            <a:endParaRPr lang="en-US" dirty="0" smtClean="0"/>
          </a:p>
          <a:p>
            <a:endParaRPr lang="en-US" dirty="0" smtClean="0"/>
          </a:p>
          <a:p>
            <a:endParaRPr lang="en-US" dirty="0" smtClean="0"/>
          </a:p>
          <a:p>
            <a:endParaRPr lang="en-US" dirty="0"/>
          </a:p>
        </p:txBody>
      </p:sp>
      <p:sp>
        <p:nvSpPr>
          <p:cNvPr id="8" name="Title 7"/>
          <p:cNvSpPr>
            <a:spLocks noGrp="1"/>
          </p:cNvSpPr>
          <p:nvPr>
            <p:ph type="title"/>
          </p:nvPr>
        </p:nvSpPr>
        <p:spPr/>
        <p:txBody>
          <a:bodyPr/>
          <a:lstStyle/>
          <a:p>
            <a:r>
              <a:rPr lang="en-US" dirty="0" smtClean="0"/>
              <a:t>What Does the Future Hold?</a:t>
            </a:r>
            <a:endParaRPr lang="en-US" dirty="0"/>
          </a:p>
        </p:txBody>
      </p:sp>
      <p:pic>
        <p:nvPicPr>
          <p:cNvPr id="1029" name="Picture 5" descr="C:\Users\plange\Local Settings\Temporary Internet Files\Content.IE5\C4O723OC\MP900401410[1].jpg"/>
          <p:cNvPicPr>
            <a:picLocks noChangeAspect="1" noChangeArrowheads="1"/>
          </p:cNvPicPr>
          <p:nvPr/>
        </p:nvPicPr>
        <p:blipFill>
          <a:blip r:embed="rId3" cstate="print"/>
          <a:srcRect/>
          <a:stretch>
            <a:fillRect/>
          </a:stretch>
        </p:blipFill>
        <p:spPr bwMode="auto">
          <a:xfrm>
            <a:off x="6019800" y="1752600"/>
            <a:ext cx="2861983" cy="35783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4495800" cy="5029200"/>
          </a:xfrm>
        </p:spPr>
        <p:txBody>
          <a:bodyPr>
            <a:normAutofit fontScale="92500" lnSpcReduction="20000"/>
          </a:bodyPr>
          <a:lstStyle/>
          <a:p>
            <a:pPr marL="0" indent="0" algn="ctr">
              <a:buNone/>
            </a:pPr>
            <a:r>
              <a:rPr lang="en-US" b="1" dirty="0" smtClean="0"/>
              <a:t>Darren Craig</a:t>
            </a:r>
            <a:r>
              <a:rPr lang="en-US" dirty="0" smtClean="0"/>
              <a:t/>
            </a:r>
            <a:br>
              <a:rPr lang="en-US" dirty="0" smtClean="0"/>
            </a:br>
            <a:r>
              <a:rPr lang="en-US" b="1" dirty="0" smtClean="0">
                <a:hlinkClick r:id="rId2"/>
              </a:rPr>
              <a:t>darren@york.ca</a:t>
            </a:r>
            <a:endParaRPr lang="en-US" b="1" dirty="0" smtClean="0"/>
          </a:p>
          <a:p>
            <a:pPr marL="0" indent="0" algn="ctr">
              <a:buNone/>
            </a:pPr>
            <a:endParaRPr lang="en-US" b="1" dirty="0" smtClean="0"/>
          </a:p>
          <a:p>
            <a:pPr marL="0" indent="0" algn="ctr">
              <a:buNone/>
            </a:pPr>
            <a:r>
              <a:rPr lang="en-US" b="1" dirty="0" smtClean="0"/>
              <a:t>Peter Lange</a:t>
            </a:r>
            <a:r>
              <a:rPr lang="en-US" dirty="0" smtClean="0"/>
              <a:t/>
            </a:r>
            <a:br>
              <a:rPr lang="en-US" dirty="0" smtClean="0"/>
            </a:br>
            <a:r>
              <a:rPr lang="en-US" b="1" dirty="0" smtClean="0">
                <a:hlinkClick r:id="rId3"/>
              </a:rPr>
              <a:t>plange@tamu.edu</a:t>
            </a:r>
            <a:endParaRPr lang="en-US" dirty="0" smtClean="0"/>
          </a:p>
          <a:p>
            <a:pPr marL="0" indent="0" algn="ctr">
              <a:buNone/>
            </a:pPr>
            <a:endParaRPr lang="en-US" dirty="0"/>
          </a:p>
          <a:p>
            <a:pPr marL="0" indent="0" algn="ctr">
              <a:buNone/>
            </a:pPr>
            <a:endParaRPr lang="en-US" dirty="0"/>
          </a:p>
          <a:p>
            <a:pPr marL="0" indent="0" algn="ctr">
              <a:buNone/>
            </a:pPr>
            <a:r>
              <a:rPr lang="en-US" dirty="0" smtClean="0"/>
              <a:t>Presentation available online:</a:t>
            </a:r>
          </a:p>
          <a:p>
            <a:pPr marL="0" indent="0" algn="ctr">
              <a:buNone/>
            </a:pPr>
            <a:r>
              <a:rPr lang="en-US" i="1" dirty="0" smtClean="0"/>
              <a:t>http://transport.tamu.edu/presentations</a:t>
            </a:r>
            <a:endParaRPr lang="en-US" i="1" dirty="0"/>
          </a:p>
        </p:txBody>
      </p:sp>
      <p:pic>
        <p:nvPicPr>
          <p:cNvPr id="4" name="Content Placeholder 4" descr="chatinvite.png"/>
          <p:cNvPicPr>
            <a:picLocks noChangeAspect="1"/>
          </p:cNvPicPr>
          <p:nvPr/>
        </p:nvPicPr>
        <p:blipFill>
          <a:blip r:embed="rId4" cstate="print"/>
          <a:stretch>
            <a:fillRect/>
          </a:stretch>
        </p:blipFill>
        <p:spPr>
          <a:xfrm>
            <a:off x="4572000" y="1447800"/>
            <a:ext cx="4319507" cy="3375509"/>
          </a:xfrm>
          <a:prstGeom prst="rect">
            <a:avLst/>
          </a:prstGeom>
        </p:spPr>
      </p:pic>
      <p:sp>
        <p:nvSpPr>
          <p:cNvPr id="5" name="Title 1"/>
          <p:cNvSpPr>
            <a:spLocks noGrp="1"/>
          </p:cNvSpPr>
          <p:nvPr>
            <p:ph type="title"/>
          </p:nvPr>
        </p:nvSpPr>
        <p:spPr>
          <a:xfrm>
            <a:off x="457200" y="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66571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pPr eaLnBrk="1" hangingPunct="1"/>
            <a:r>
              <a:rPr lang="en-US" b="1" dirty="0" smtClean="0"/>
              <a:t>About York			About A&amp;M</a:t>
            </a:r>
          </a:p>
        </p:txBody>
      </p:sp>
      <p:sp>
        <p:nvSpPr>
          <p:cNvPr id="17412" name="Rectangle 4"/>
          <p:cNvSpPr>
            <a:spLocks noGrp="1" noChangeArrowheads="1"/>
          </p:cNvSpPr>
          <p:nvPr>
            <p:ph idx="1"/>
          </p:nvPr>
        </p:nvSpPr>
        <p:spPr>
          <a:xfrm>
            <a:off x="4800600" y="1600200"/>
            <a:ext cx="4114800" cy="4525963"/>
          </a:xfrm>
        </p:spPr>
        <p:txBody>
          <a:bodyPr>
            <a:normAutofit lnSpcReduction="10000"/>
          </a:bodyPr>
          <a:lstStyle/>
          <a:p>
            <a:pPr lvl="0"/>
            <a:r>
              <a:rPr lang="en-US" dirty="0"/>
              <a:t>Land-Grant, Sea-Grant and Space-Grant university</a:t>
            </a:r>
          </a:p>
          <a:p>
            <a:pPr lvl="0"/>
            <a:r>
              <a:rPr lang="en-US" dirty="0"/>
              <a:t>Home to George Bush Presidential Library and </a:t>
            </a:r>
            <a:r>
              <a:rPr lang="en-US" dirty="0" smtClean="0"/>
              <a:t>Museum</a:t>
            </a:r>
          </a:p>
          <a:p>
            <a:r>
              <a:rPr lang="en-US" dirty="0"/>
              <a:t>Texas’ first public institution of higher </a:t>
            </a:r>
            <a:r>
              <a:rPr lang="en-US" dirty="0" smtClean="0"/>
              <a:t>learning</a:t>
            </a:r>
            <a:endParaRPr lang="en-US" dirty="0"/>
          </a:p>
        </p:txBody>
      </p:sp>
      <p:sp>
        <p:nvSpPr>
          <p:cNvPr id="5" name="Rectangle 4"/>
          <p:cNvSpPr txBox="1">
            <a:spLocks noChangeArrowheads="1"/>
          </p:cNvSpPr>
          <p:nvPr/>
        </p:nvSpPr>
        <p:spPr>
          <a:xfrm>
            <a:off x="580292" y="1600200"/>
            <a:ext cx="41148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err="1"/>
              <a:t>Glendon</a:t>
            </a:r>
            <a:r>
              <a:rPr lang="en-US" dirty="0"/>
              <a:t> bilingual French/English </a:t>
            </a:r>
            <a:r>
              <a:rPr lang="en-US" dirty="0" smtClean="0"/>
              <a:t>campus </a:t>
            </a:r>
            <a:endParaRPr lang="en-US" dirty="0"/>
          </a:p>
          <a:p>
            <a:pPr lvl="0"/>
            <a:r>
              <a:rPr lang="en-US" dirty="0" err="1"/>
              <a:t>Schulich</a:t>
            </a:r>
            <a:r>
              <a:rPr lang="en-US" dirty="0"/>
              <a:t> School of Business</a:t>
            </a:r>
          </a:p>
          <a:p>
            <a:pPr lvl="0"/>
            <a:r>
              <a:rPr lang="en-US" dirty="0"/>
              <a:t>Leader in Environmental Studies and Sustainability</a:t>
            </a:r>
          </a:p>
          <a:p>
            <a:endParaRPr lang="en-US" dirty="0" smtClean="0"/>
          </a:p>
        </p:txBody>
      </p:sp>
    </p:spTree>
    <p:extLst>
      <p:ext uri="{BB962C8B-B14F-4D97-AF65-F5344CB8AC3E}">
        <p14:creationId xmlns:p14="http://schemas.microsoft.com/office/powerpoint/2010/main" val="3737093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9525"/>
            <a:ext cx="6400799"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96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numCol="2">
            <a:normAutofit fontScale="90000"/>
          </a:bodyPr>
          <a:lstStyle/>
          <a:p>
            <a:pPr eaLnBrk="1" hangingPunct="1"/>
            <a:r>
              <a:rPr lang="en-US" sz="4000" b="1" dirty="0" smtClean="0"/>
              <a:t>A&amp;M Transportation Services</a:t>
            </a:r>
            <a:br>
              <a:rPr lang="en-US" sz="4000" b="1" dirty="0" smtClean="0"/>
            </a:br>
            <a:r>
              <a:rPr lang="en-US" sz="4000" b="1" dirty="0" smtClean="0"/>
              <a:t>York Parking </a:t>
            </a:r>
            <a:br>
              <a:rPr lang="en-US" sz="4000" b="1" dirty="0" smtClean="0"/>
            </a:br>
            <a:r>
              <a:rPr lang="en-US" sz="4000" b="1" dirty="0" smtClean="0"/>
              <a:t>Services</a:t>
            </a:r>
          </a:p>
        </p:txBody>
      </p:sp>
      <p:sp>
        <p:nvSpPr>
          <p:cNvPr id="7171" name="Rectangle 3"/>
          <p:cNvSpPr>
            <a:spLocks noGrp="1" noChangeArrowheads="1"/>
          </p:cNvSpPr>
          <p:nvPr>
            <p:ph idx="1"/>
          </p:nvPr>
        </p:nvSpPr>
        <p:spPr>
          <a:xfrm>
            <a:off x="4800600" y="1447801"/>
            <a:ext cx="3886200" cy="3124200"/>
          </a:xfrm>
        </p:spPr>
        <p:txBody>
          <a:bodyPr>
            <a:normAutofit/>
          </a:bodyPr>
          <a:lstStyle/>
          <a:p>
            <a:pPr lvl="0"/>
            <a:r>
              <a:rPr lang="en-US" dirty="0"/>
              <a:t>9748 parking spaces</a:t>
            </a:r>
          </a:p>
          <a:p>
            <a:pPr lvl="0"/>
            <a:r>
              <a:rPr lang="en-US" dirty="0"/>
              <a:t>35 surfaces lots</a:t>
            </a:r>
          </a:p>
          <a:p>
            <a:pPr lvl="0"/>
            <a:r>
              <a:rPr lang="en-US" dirty="0"/>
              <a:t>3 garages</a:t>
            </a:r>
          </a:p>
          <a:p>
            <a:pPr lvl="0"/>
            <a:r>
              <a:rPr lang="en-US" dirty="0"/>
              <a:t>70 lanes of access control equipment </a:t>
            </a:r>
          </a:p>
        </p:txBody>
      </p:sp>
      <p:pic>
        <p:nvPicPr>
          <p:cNvPr id="18436"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00600" y="4572000"/>
            <a:ext cx="43434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srcRect/>
          <a:stretch>
            <a:fillRect/>
          </a:stretch>
        </p:blipFill>
        <p:spPr bwMode="auto">
          <a:xfrm>
            <a:off x="0" y="4572000"/>
            <a:ext cx="3429000" cy="183068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3428999" y="4572000"/>
            <a:ext cx="1392277" cy="1838325"/>
          </a:xfrm>
          <a:prstGeom prst="rect">
            <a:avLst/>
          </a:prstGeom>
          <a:noFill/>
          <a:ln w="9525">
            <a:noFill/>
            <a:miter lim="800000"/>
            <a:headEnd/>
            <a:tailEnd/>
          </a:ln>
        </p:spPr>
      </p:pic>
      <p:sp>
        <p:nvSpPr>
          <p:cNvPr id="7" name="Rectangle 3"/>
          <p:cNvSpPr txBox="1">
            <a:spLocks noChangeArrowheads="1"/>
          </p:cNvSpPr>
          <p:nvPr/>
        </p:nvSpPr>
        <p:spPr>
          <a:xfrm>
            <a:off x="457200" y="1447800"/>
            <a:ext cx="436407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36,310 parking spaces</a:t>
            </a:r>
          </a:p>
          <a:p>
            <a:pPr lvl="0"/>
            <a:r>
              <a:rPr lang="en-US" dirty="0"/>
              <a:t>120 surfaces lots</a:t>
            </a:r>
          </a:p>
          <a:p>
            <a:pPr lvl="0"/>
            <a:r>
              <a:rPr lang="en-US" dirty="0"/>
              <a:t>5 garages</a:t>
            </a:r>
          </a:p>
          <a:p>
            <a:pPr lvl="0"/>
            <a:r>
              <a:rPr lang="en-US" dirty="0"/>
              <a:t>79 lanes of access control equipment </a:t>
            </a:r>
          </a:p>
        </p:txBody>
      </p:sp>
    </p:spTree>
    <p:extLst>
      <p:ext uri="{BB962C8B-B14F-4D97-AF65-F5344CB8AC3E}">
        <p14:creationId xmlns:p14="http://schemas.microsoft.com/office/powerpoint/2010/main" val="118279811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numCol="2">
            <a:normAutofit fontScale="90000"/>
          </a:bodyPr>
          <a:lstStyle/>
          <a:p>
            <a:pPr eaLnBrk="1" hangingPunct="1"/>
            <a:r>
              <a:rPr lang="en-US" sz="4000" b="1" dirty="0" smtClean="0"/>
              <a:t>A&amp;M Transportation Services</a:t>
            </a:r>
            <a:br>
              <a:rPr lang="en-US" sz="4000" b="1" dirty="0" smtClean="0"/>
            </a:br>
            <a:r>
              <a:rPr lang="en-US" sz="4000" b="1" dirty="0" smtClean="0"/>
              <a:t>York Parking </a:t>
            </a:r>
            <a:br>
              <a:rPr lang="en-US" sz="4000" b="1" dirty="0" smtClean="0"/>
            </a:br>
            <a:r>
              <a:rPr lang="en-US" sz="4000" b="1" dirty="0" smtClean="0"/>
              <a:t>Services</a:t>
            </a:r>
          </a:p>
        </p:txBody>
      </p:sp>
      <p:sp>
        <p:nvSpPr>
          <p:cNvPr id="7171" name="Rectangle 3"/>
          <p:cNvSpPr>
            <a:spLocks noGrp="1" noChangeArrowheads="1"/>
          </p:cNvSpPr>
          <p:nvPr>
            <p:ph idx="1"/>
          </p:nvPr>
        </p:nvSpPr>
        <p:spPr>
          <a:xfrm>
            <a:off x="4800600" y="1447801"/>
            <a:ext cx="3886200" cy="3124200"/>
          </a:xfrm>
        </p:spPr>
        <p:txBody>
          <a:bodyPr>
            <a:normAutofit/>
          </a:bodyPr>
          <a:lstStyle/>
          <a:p>
            <a:pPr lvl="0"/>
            <a:r>
              <a:rPr lang="en-US" dirty="0"/>
              <a:t>4 reversible, revenue lanes, AVI readers, barcode readers</a:t>
            </a:r>
          </a:p>
          <a:p>
            <a:endParaRPr lang="en-US" dirty="0"/>
          </a:p>
        </p:txBody>
      </p:sp>
      <p:sp>
        <p:nvSpPr>
          <p:cNvPr id="7" name="Rectangle 3"/>
          <p:cNvSpPr txBox="1">
            <a:spLocks noChangeArrowheads="1"/>
          </p:cNvSpPr>
          <p:nvPr/>
        </p:nvSpPr>
        <p:spPr>
          <a:xfrm>
            <a:off x="457200" y="1447800"/>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t>6 reversible, 12 revenue lanes, 61 AVI readers, 25 barcode readers</a:t>
            </a:r>
          </a:p>
        </p:txBody>
      </p:sp>
      <p:pic>
        <p:nvPicPr>
          <p:cNvPr id="8" name="Picture 7" descr="APG entrance.jpg"/>
          <p:cNvPicPr>
            <a:picLocks noChangeAspect="1"/>
          </p:cNvPicPr>
          <p:nvPr/>
        </p:nvPicPr>
        <p:blipFill>
          <a:blip r:embed="rId3" cstate="print"/>
          <a:stretch>
            <a:fillRect/>
          </a:stretch>
        </p:blipFill>
        <p:spPr>
          <a:xfrm>
            <a:off x="0" y="4495800"/>
            <a:ext cx="2514600" cy="1885950"/>
          </a:xfrm>
          <a:prstGeom prst="rect">
            <a:avLst/>
          </a:prstGeom>
        </p:spPr>
      </p:pic>
      <p:pic>
        <p:nvPicPr>
          <p:cNvPr id="10" name="Picture 9" descr="APG entry gatearm.jpg"/>
          <p:cNvPicPr>
            <a:picLocks noChangeAspect="1"/>
          </p:cNvPicPr>
          <p:nvPr/>
        </p:nvPicPr>
        <p:blipFill>
          <a:blip r:embed="rId4" cstate="print"/>
          <a:stretch>
            <a:fillRect/>
          </a:stretch>
        </p:blipFill>
        <p:spPr>
          <a:xfrm>
            <a:off x="2514600" y="4495800"/>
            <a:ext cx="2590800" cy="1905000"/>
          </a:xfrm>
          <a:prstGeom prst="rect">
            <a:avLst/>
          </a:prstGeom>
        </p:spPr>
      </p:pic>
      <p:pic>
        <p:nvPicPr>
          <p:cNvPr id="11" name="Picture 10" descr="APG main entrance.jpg"/>
          <p:cNvPicPr>
            <a:picLocks noChangeAspect="1"/>
          </p:cNvPicPr>
          <p:nvPr/>
        </p:nvPicPr>
        <p:blipFill>
          <a:blip r:embed="rId5" cstate="print"/>
          <a:stretch>
            <a:fillRect/>
          </a:stretch>
        </p:blipFill>
        <p:spPr>
          <a:xfrm>
            <a:off x="5105400" y="4495800"/>
            <a:ext cx="2540000" cy="1905000"/>
          </a:xfrm>
          <a:prstGeom prst="rect">
            <a:avLst/>
          </a:prstGeom>
        </p:spPr>
      </p:pic>
      <p:pic>
        <p:nvPicPr>
          <p:cNvPr id="12" name="Picture 11" descr="APG Pay on Foot station.jpg"/>
          <p:cNvPicPr>
            <a:picLocks noChangeAspect="1"/>
          </p:cNvPicPr>
          <p:nvPr/>
        </p:nvPicPr>
        <p:blipFill>
          <a:blip r:embed="rId6" cstate="print"/>
          <a:stretch>
            <a:fillRect/>
          </a:stretch>
        </p:blipFill>
        <p:spPr>
          <a:xfrm rot="5400000">
            <a:off x="7366000" y="4673600"/>
            <a:ext cx="1955800" cy="1600200"/>
          </a:xfrm>
          <a:prstGeom prst="rect">
            <a:avLst/>
          </a:prstGeom>
        </p:spPr>
      </p:pic>
    </p:spTree>
    <p:extLst>
      <p:ext uri="{BB962C8B-B14F-4D97-AF65-F5344CB8AC3E}">
        <p14:creationId xmlns:p14="http://schemas.microsoft.com/office/powerpoint/2010/main" val="23309269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 Do</a:t>
            </a:r>
            <a:endParaRPr lang="en-US" b="1" dirty="0"/>
          </a:p>
        </p:txBody>
      </p:sp>
      <p:sp>
        <p:nvSpPr>
          <p:cNvPr id="3" name="Content Placeholder 2"/>
          <p:cNvSpPr>
            <a:spLocks noGrp="1"/>
          </p:cNvSpPr>
          <p:nvPr>
            <p:ph idx="1"/>
          </p:nvPr>
        </p:nvSpPr>
        <p:spPr/>
        <p:txBody>
          <a:bodyPr/>
          <a:lstStyle/>
          <a:p>
            <a:r>
              <a:rPr lang="en-US" dirty="0" smtClean="0"/>
              <a:t>Support the University – “Parking should be a non event”</a:t>
            </a:r>
          </a:p>
          <a:p>
            <a:r>
              <a:rPr lang="en-US" dirty="0" smtClean="0"/>
              <a:t>What’s our focus, revenue or compliance ?</a:t>
            </a:r>
          </a:p>
          <a:p>
            <a:r>
              <a:rPr lang="en-US" dirty="0" smtClean="0"/>
              <a:t>Auxiliary / Ancillary Services – self sustaining</a:t>
            </a:r>
          </a:p>
          <a:p>
            <a:r>
              <a:rPr lang="en-US" dirty="0" smtClean="0"/>
              <a:t>Charge for parking and provide value for our customers</a:t>
            </a:r>
          </a:p>
          <a:p>
            <a:r>
              <a:rPr lang="en-US" dirty="0" smtClean="0"/>
              <a:t>Reinvest in the parking system</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Why Do We Gate?</a:t>
            </a:r>
            <a:endParaRPr lang="en-US" b="1" dirty="0"/>
          </a:p>
        </p:txBody>
      </p:sp>
      <p:pic>
        <p:nvPicPr>
          <p:cNvPr id="3074" name="Picture 2" descr="M:\Communications\General Media\Garages\gates\IMG_1285.JPG"/>
          <p:cNvPicPr>
            <a:picLocks noGrp="1" noChangeAspect="1" noChangeArrowheads="1"/>
          </p:cNvPicPr>
          <p:nvPr>
            <p:ph idx="1"/>
          </p:nvPr>
        </p:nvPicPr>
        <p:blipFill>
          <a:blip r:embed="rId3" cstate="print"/>
          <a:srcRect/>
          <a:stretch>
            <a:fillRect/>
          </a:stretch>
        </p:blipFill>
        <p:spPr>
          <a:xfrm>
            <a:off x="5701299" y="990600"/>
            <a:ext cx="3250276" cy="2439785"/>
          </a:xfrm>
        </p:spPr>
      </p:pic>
      <p:pic>
        <p:nvPicPr>
          <p:cNvPr id="3077" name="Picture 5" descr="M:\Communications\General Media\Garages\gates\IMG_1295.JPG"/>
          <p:cNvPicPr>
            <a:picLocks noChangeAspect="1" noChangeArrowheads="1"/>
          </p:cNvPicPr>
          <p:nvPr/>
        </p:nvPicPr>
        <p:blipFill>
          <a:blip r:embed="rId4" cstate="print"/>
          <a:srcRect/>
          <a:stretch>
            <a:fillRect/>
          </a:stretch>
        </p:blipFill>
        <p:spPr bwMode="auto">
          <a:xfrm>
            <a:off x="5701299" y="3733799"/>
            <a:ext cx="3261304" cy="2446203"/>
          </a:xfrm>
          <a:prstGeom prst="rect">
            <a:avLst/>
          </a:prstGeom>
          <a:noFill/>
        </p:spPr>
      </p:pic>
      <p:sp>
        <p:nvSpPr>
          <p:cNvPr id="11" name="Rectangle 2"/>
          <p:cNvSpPr>
            <a:spLocks noChangeArrowheads="1"/>
          </p:cNvSpPr>
          <p:nvPr/>
        </p:nvSpPr>
        <p:spPr bwMode="auto">
          <a:xfrm>
            <a:off x="457200" y="1156157"/>
            <a:ext cx="487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effectLst/>
                <a:latin typeface="+mj-lt"/>
                <a:ea typeface="Calibri" pitchFamily="34" charset="0"/>
                <a:cs typeface="Arial" pitchFamily="34" charset="0"/>
              </a:rPr>
              <a:t>To improve compliance areas with high levels of violators</a:t>
            </a:r>
          </a:p>
          <a:p>
            <a:pPr marL="0" marR="0" lvl="0" indent="0"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effectLst/>
              <a:latin typeface="+mj-lt"/>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tabLst/>
            </a:pPr>
            <a:r>
              <a:rPr lang="en-US" sz="2800" dirty="0" smtClean="0">
                <a:latin typeface="+mj-lt"/>
                <a:cs typeface="Arial" pitchFamily="34" charset="0"/>
              </a:rPr>
              <a:t>Protect small high value areas or limited access areas</a:t>
            </a:r>
          </a:p>
          <a:p>
            <a:pPr marL="0" marR="0" lvl="0" indent="0" defTabSz="914400" rtl="0" eaLnBrk="1" fontAlgn="base" latinLnBrk="0" hangingPunct="1">
              <a:lnSpc>
                <a:spcPct val="100000"/>
              </a:lnSpc>
              <a:spcBef>
                <a:spcPct val="0"/>
              </a:spcBef>
              <a:spcAft>
                <a:spcPct val="0"/>
              </a:spcAft>
              <a:buClrTx/>
              <a:buSzTx/>
              <a:tabLst/>
            </a:pPr>
            <a:endParaRPr kumimoji="0" lang="en-US" sz="2800" b="0" i="0" u="none" strike="noStrike" cap="none" normalizeH="0" baseline="0" dirty="0" smtClean="0">
              <a:ln>
                <a:noFill/>
              </a:ln>
              <a:effectLst/>
              <a:latin typeface="+mj-lt"/>
              <a:cs typeface="Arial" pitchFamily="34" charset="0"/>
            </a:endParaRPr>
          </a:p>
          <a:p>
            <a:pPr lvl="0" fontAlgn="base">
              <a:spcBef>
                <a:spcPct val="0"/>
              </a:spcBef>
              <a:spcAft>
                <a:spcPct val="0"/>
              </a:spcAft>
            </a:pPr>
            <a:r>
              <a:rPr lang="en-US" sz="2800" dirty="0" smtClean="0">
                <a:latin typeface="+mj-lt"/>
                <a:cs typeface="Arial" pitchFamily="34" charset="0"/>
              </a:rPr>
              <a:t>Protect areas during peak hours</a:t>
            </a:r>
          </a:p>
          <a:p>
            <a:pPr lvl="0" fontAlgn="base">
              <a:spcBef>
                <a:spcPct val="0"/>
              </a:spcBef>
              <a:spcAft>
                <a:spcPct val="0"/>
              </a:spcAft>
            </a:pPr>
            <a:endParaRPr lang="en-US" sz="2800" dirty="0">
              <a:latin typeface="+mj-lt"/>
              <a:cs typeface="Arial" pitchFamily="34" charset="0"/>
            </a:endParaRPr>
          </a:p>
          <a:p>
            <a:pPr fontAlgn="base">
              <a:spcBef>
                <a:spcPct val="0"/>
              </a:spcBef>
              <a:spcAft>
                <a:spcPct val="0"/>
              </a:spcAft>
            </a:pPr>
            <a:r>
              <a:rPr lang="en-US" sz="2800" dirty="0"/>
              <a:t>Gives customer more confidence their space will be available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 Do We Gate?</a:t>
            </a:r>
            <a:endParaRPr lang="en-US" b="1" dirty="0"/>
          </a:p>
        </p:txBody>
      </p:sp>
      <p:sp>
        <p:nvSpPr>
          <p:cNvPr id="11" name="Rectangle 2"/>
          <p:cNvSpPr>
            <a:spLocks noChangeArrowheads="1"/>
          </p:cNvSpPr>
          <p:nvPr/>
        </p:nvSpPr>
        <p:spPr bwMode="auto">
          <a:xfrm>
            <a:off x="457200" y="1156156"/>
            <a:ext cx="5105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t>Help </a:t>
            </a:r>
            <a:r>
              <a:rPr lang="en-US" sz="2800" dirty="0"/>
              <a:t>enforcement reduce their coverage in gated areas and focus their attention in other areas </a:t>
            </a:r>
            <a:endParaRPr lang="en-US" sz="2800" dirty="0" smtClean="0"/>
          </a:p>
          <a:p>
            <a:endParaRPr lang="en-US" sz="2800" dirty="0"/>
          </a:p>
          <a:p>
            <a:pPr lvl="0" fontAlgn="base">
              <a:spcBef>
                <a:spcPct val="0"/>
              </a:spcBef>
              <a:spcAft>
                <a:spcPct val="0"/>
              </a:spcAft>
            </a:pPr>
            <a:r>
              <a:rPr lang="en-US" sz="2800" dirty="0">
                <a:latin typeface="Calibri" pitchFamily="34" charset="0"/>
                <a:cs typeface="Calibri" pitchFamily="34" charset="0"/>
              </a:rPr>
              <a:t>Flexibility to raise gates and operate in a less restrictive operational mode</a:t>
            </a:r>
          </a:p>
          <a:p>
            <a:pPr lvl="0" fontAlgn="base">
              <a:spcBef>
                <a:spcPct val="0"/>
              </a:spcBef>
              <a:spcAft>
                <a:spcPct val="0"/>
              </a:spcAft>
            </a:pPr>
            <a:endParaRPr lang="en-US" sz="2800" dirty="0">
              <a:latin typeface="Calibri" pitchFamily="34" charset="0"/>
              <a:ea typeface="Calibri" pitchFamily="34" charset="0"/>
              <a:cs typeface="Calibri" pitchFamily="34" charset="0"/>
            </a:endParaRPr>
          </a:p>
          <a:p>
            <a:pPr fontAlgn="base">
              <a:spcBef>
                <a:spcPct val="0"/>
              </a:spcBef>
              <a:spcAft>
                <a:spcPct val="0"/>
              </a:spcAft>
            </a:pPr>
            <a:r>
              <a:rPr lang="en-US" sz="2800" dirty="0">
                <a:latin typeface="Calibri" pitchFamily="34" charset="0"/>
                <a:cs typeface="Calibri" pitchFamily="34" charset="0"/>
              </a:rPr>
              <a:t> Allows for creating subsets of customers using gates – </a:t>
            </a:r>
            <a:r>
              <a:rPr lang="en-US" sz="2800" dirty="0" smtClean="0">
                <a:latin typeface="Calibri" pitchFamily="34" charset="0"/>
                <a:cs typeface="Calibri" pitchFamily="34" charset="0"/>
              </a:rPr>
              <a:t/>
            </a:r>
            <a:br>
              <a:rPr lang="en-US" sz="2800" dirty="0" smtClean="0">
                <a:latin typeface="Calibri" pitchFamily="34" charset="0"/>
                <a:cs typeface="Calibri" pitchFamily="34" charset="0"/>
              </a:rPr>
            </a:br>
            <a:r>
              <a:rPr lang="en-US" sz="2800" dirty="0" smtClean="0">
                <a:latin typeface="Calibri" pitchFamily="34" charset="0"/>
                <a:cs typeface="Calibri" pitchFamily="34" charset="0"/>
              </a:rPr>
              <a:t>nested areas</a:t>
            </a:r>
          </a:p>
        </p:txBody>
      </p:sp>
      <p:pic>
        <p:nvPicPr>
          <p:cNvPr id="7" name="Content Placeholder 6" descr="APG entrance 2.jpg"/>
          <p:cNvPicPr>
            <a:picLocks noGrp="1" noChangeAspect="1"/>
          </p:cNvPicPr>
          <p:nvPr>
            <p:ph idx="1"/>
          </p:nvPr>
        </p:nvPicPr>
        <p:blipFill>
          <a:blip r:embed="rId3" cstate="print"/>
          <a:stretch>
            <a:fillRect/>
          </a:stretch>
        </p:blipFill>
        <p:spPr>
          <a:xfrm>
            <a:off x="5638800" y="1066800"/>
            <a:ext cx="3251200" cy="2438400"/>
          </a:xfrm>
        </p:spPr>
      </p:pic>
      <p:pic>
        <p:nvPicPr>
          <p:cNvPr id="8" name="Picture 7" descr="APG main entrance spitter and card reader.jpg"/>
          <p:cNvPicPr>
            <a:picLocks noChangeAspect="1"/>
          </p:cNvPicPr>
          <p:nvPr/>
        </p:nvPicPr>
        <p:blipFill>
          <a:blip r:embed="rId4" cstate="print"/>
          <a:stretch>
            <a:fillRect/>
          </a:stretch>
        </p:blipFill>
        <p:spPr>
          <a:xfrm>
            <a:off x="5613400" y="3733800"/>
            <a:ext cx="3225800" cy="2419350"/>
          </a:xfrm>
          <a:prstGeom prst="rect">
            <a:avLst/>
          </a:prstGeom>
        </p:spPr>
      </p:pic>
    </p:spTree>
    <p:extLst>
      <p:ext uri="{BB962C8B-B14F-4D97-AF65-F5344CB8AC3E}">
        <p14:creationId xmlns:p14="http://schemas.microsoft.com/office/powerpoint/2010/main" val="348081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PA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TotalTime>
  <Words>2256</Words>
  <Application>Microsoft Office PowerPoint</Application>
  <PresentationFormat>On-screen Show (4:3)</PresentationFormat>
  <Paragraphs>460</Paragraphs>
  <Slides>22</Slides>
  <Notes>20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CPA2011</vt:lpstr>
      <vt:lpstr>Access Control</vt:lpstr>
      <vt:lpstr>About York   About A&amp;M</vt:lpstr>
      <vt:lpstr>About York   About A&amp;M</vt:lpstr>
      <vt:lpstr>PowerPoint Presentation</vt:lpstr>
      <vt:lpstr>A&amp;M Transportation Services York Parking  Services</vt:lpstr>
      <vt:lpstr>A&amp;M Transportation Services York Parking  Services</vt:lpstr>
      <vt:lpstr>What We Do</vt:lpstr>
      <vt:lpstr>Why Do We Gate?</vt:lpstr>
      <vt:lpstr>Why Do We Gate?</vt:lpstr>
      <vt:lpstr>Why Do We Gate?</vt:lpstr>
      <vt:lpstr>Why Do We Gate?</vt:lpstr>
      <vt:lpstr>DATA</vt:lpstr>
      <vt:lpstr>When Data Becomes Information</vt:lpstr>
      <vt:lpstr>Why Do We Gate?</vt:lpstr>
      <vt:lpstr>Drawbacks</vt:lpstr>
      <vt:lpstr>Customer Expectations</vt:lpstr>
      <vt:lpstr>Drawbacks</vt:lpstr>
      <vt:lpstr>Considerations</vt:lpstr>
      <vt:lpstr>Considerations</vt:lpstr>
      <vt:lpstr>Considerations</vt:lpstr>
      <vt:lpstr>What Does the Future Hold?</vt:lpstr>
      <vt:lpstr>Questions?</vt:lpstr>
    </vt:vector>
  </TitlesOfParts>
  <Company>TAMU - Division of Finance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dc:title>
  <dc:creator>plange</dc:creator>
  <cp:lastModifiedBy>jlegrevellec</cp:lastModifiedBy>
  <cp:revision>74</cp:revision>
  <dcterms:created xsi:type="dcterms:W3CDTF">2011-09-15T15:11:50Z</dcterms:created>
  <dcterms:modified xsi:type="dcterms:W3CDTF">2011-09-29T20:36:06Z</dcterms:modified>
</cp:coreProperties>
</file>