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81" r:id="rId3"/>
    <p:sldId id="280" r:id="rId4"/>
    <p:sldId id="286" r:id="rId5"/>
    <p:sldId id="287" r:id="rId6"/>
    <p:sldId id="288" r:id="rId7"/>
    <p:sldId id="289" r:id="rId8"/>
    <p:sldId id="291" r:id="rId9"/>
    <p:sldId id="292" r:id="rId10"/>
    <p:sldId id="284" r:id="rId11"/>
    <p:sldId id="285" r:id="rId12"/>
    <p:sldId id="271" r:id="rId13"/>
    <p:sldId id="275" r:id="rId14"/>
    <p:sldId id="276" r:id="rId15"/>
    <p:sldId id="278" r:id="rId16"/>
    <p:sldId id="277" r:id="rId17"/>
    <p:sldId id="264" r:id="rId18"/>
    <p:sldId id="269" r:id="rId19"/>
    <p:sldId id="267" r:id="rId20"/>
    <p:sldId id="279" r:id="rId21"/>
    <p:sldId id="265" r:id="rId22"/>
    <p:sldId id="260" r:id="rId23"/>
    <p:sldId id="261" r:id="rId24"/>
    <p:sldId id="270" r:id="rId25"/>
    <p:sldId id="263" r:id="rId26"/>
    <p:sldId id="266" r:id="rId27"/>
    <p:sldId id="273" r:id="rId28"/>
    <p:sldId id="282" r:id="rId29"/>
    <p:sldId id="293" r:id="rId30"/>
    <p:sldId id="268" r:id="rId31"/>
    <p:sldId id="274" r:id="rId32"/>
    <p:sldId id="27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3636"/>
    <a:srgbClr val="FFF2D4"/>
    <a:srgbClr val="500000"/>
    <a:srgbClr val="BABCBE"/>
    <a:srgbClr val="E7D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132" autoAdjust="0"/>
  </p:normalViewPr>
  <p:slideViewPr>
    <p:cSldViewPr>
      <p:cViewPr>
        <p:scale>
          <a:sx n="70" d="100"/>
          <a:sy n="70" d="100"/>
        </p:scale>
        <p:origin x="-1080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190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Overall Satisfaction with Parking Services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Very Dissatisfied</c:v>
                </c:pt>
                <c:pt idx="1">
                  <c:v>Somewhat Dissatified</c:v>
                </c:pt>
                <c:pt idx="2">
                  <c:v>Neither Satisfied nor Dissatisfied</c:v>
                </c:pt>
                <c:pt idx="3">
                  <c:v>Somewhat Satisfied</c:v>
                </c:pt>
                <c:pt idx="4">
                  <c:v>Very Satisfied</c:v>
                </c:pt>
                <c:pt idx="5">
                  <c:v>N/A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8.1123987934592787E-2</c:v>
                </c:pt>
                <c:pt idx="1">
                  <c:v>0.14240355612001904</c:v>
                </c:pt>
                <c:pt idx="2">
                  <c:v>0.20590569931735195</c:v>
                </c:pt>
                <c:pt idx="3">
                  <c:v>0.34608668042546437</c:v>
                </c:pt>
                <c:pt idx="4">
                  <c:v>0.13414827750436578</c:v>
                </c:pt>
                <c:pt idx="5">
                  <c:v>9.0331798698206067E-2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Very Dissatisfied</c:v>
                </c:pt>
                <c:pt idx="1">
                  <c:v>Somewhat Dissatified</c:v>
                </c:pt>
                <c:pt idx="2">
                  <c:v>Neither Satisfied nor Dissatisfied</c:v>
                </c:pt>
                <c:pt idx="3">
                  <c:v>Somewhat Satisfied</c:v>
                </c:pt>
                <c:pt idx="4">
                  <c:v>Very Satisfied</c:v>
                </c:pt>
                <c:pt idx="5">
                  <c:v>N/A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9.2340425531914891E-2</c:v>
                </c:pt>
                <c:pt idx="1">
                  <c:v>0.14595744680851064</c:v>
                </c:pt>
                <c:pt idx="2">
                  <c:v>0.19148936170212766</c:v>
                </c:pt>
                <c:pt idx="3">
                  <c:v>0.32468085106382977</c:v>
                </c:pt>
                <c:pt idx="4">
                  <c:v>0.1276595744680851</c:v>
                </c:pt>
                <c:pt idx="5">
                  <c:v>0.11787234042553192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Very Dissatisfied</c:v>
                </c:pt>
                <c:pt idx="1">
                  <c:v>Somewhat Dissatified</c:v>
                </c:pt>
                <c:pt idx="2">
                  <c:v>Neither Satisfied nor Dissatisfied</c:v>
                </c:pt>
                <c:pt idx="3">
                  <c:v>Somewhat Satisfied</c:v>
                </c:pt>
                <c:pt idx="4">
                  <c:v>Very Satisfied</c:v>
                </c:pt>
                <c:pt idx="5">
                  <c:v>N/A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6.8552497451580027E-2</c:v>
                </c:pt>
                <c:pt idx="1">
                  <c:v>0.10779816513761468</c:v>
                </c:pt>
                <c:pt idx="2">
                  <c:v>0.16692150866462793</c:v>
                </c:pt>
                <c:pt idx="3">
                  <c:v>0.31957186544342508</c:v>
                </c:pt>
                <c:pt idx="4">
                  <c:v>0.13404689092762487</c:v>
                </c:pt>
                <c:pt idx="5">
                  <c:v>0.20310907237512743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529536"/>
        <c:axId val="44531072"/>
        <c:axId val="0"/>
      </c:bar3DChart>
      <c:catAx>
        <c:axId val="44529536"/>
        <c:scaling>
          <c:orientation val="minMax"/>
        </c:scaling>
        <c:delete val="0"/>
        <c:axPos val="b"/>
        <c:majorTickMark val="none"/>
        <c:minorTickMark val="none"/>
        <c:tickLblPos val="nextTo"/>
        <c:crossAx val="44531072"/>
        <c:crosses val="autoZero"/>
        <c:auto val="1"/>
        <c:lblAlgn val="ctr"/>
        <c:lblOffset val="100"/>
        <c:noMultiLvlLbl val="0"/>
      </c:catAx>
      <c:valAx>
        <c:axId val="4453107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445295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Overall Satisfaction with Aggie Spirit Transit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Very Dissatisfied</c:v>
                </c:pt>
                <c:pt idx="1">
                  <c:v>Somewhat Dissatified</c:v>
                </c:pt>
                <c:pt idx="2">
                  <c:v>Neither Satisfied nor Dissatisfied</c:v>
                </c:pt>
                <c:pt idx="3">
                  <c:v>Somewhat Satisfied</c:v>
                </c:pt>
                <c:pt idx="4">
                  <c:v>Very Satisfied</c:v>
                </c:pt>
                <c:pt idx="5">
                  <c:v>N/A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1.7617911543402458E-2</c:v>
                </c:pt>
                <c:pt idx="1">
                  <c:v>4.2760139475133054E-2</c:v>
                </c:pt>
                <c:pt idx="2">
                  <c:v>9.1576436043310699E-2</c:v>
                </c:pt>
                <c:pt idx="3">
                  <c:v>0.29638465773536427</c:v>
                </c:pt>
                <c:pt idx="4">
                  <c:v>0.1418608919067719</c:v>
                </c:pt>
                <c:pt idx="5">
                  <c:v>0.40979996329601764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Very Dissatisfied</c:v>
                </c:pt>
                <c:pt idx="1">
                  <c:v>Somewhat Dissatified</c:v>
                </c:pt>
                <c:pt idx="2">
                  <c:v>Neither Satisfied nor Dissatisfied</c:v>
                </c:pt>
                <c:pt idx="3">
                  <c:v>Somewhat Satisfied</c:v>
                </c:pt>
                <c:pt idx="4">
                  <c:v>Very Satisfied</c:v>
                </c:pt>
                <c:pt idx="5">
                  <c:v>N/A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2.0561685055165497E-2</c:v>
                </c:pt>
                <c:pt idx="1">
                  <c:v>3.4603811434302911E-2</c:v>
                </c:pt>
                <c:pt idx="2">
                  <c:v>7.6730190571715151E-2</c:v>
                </c:pt>
                <c:pt idx="3">
                  <c:v>0.20210631895687062</c:v>
                </c:pt>
                <c:pt idx="4">
                  <c:v>0.14192577733199599</c:v>
                </c:pt>
                <c:pt idx="5">
                  <c:v>0.52407221664994985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Very Dissatisfied</c:v>
                </c:pt>
                <c:pt idx="1">
                  <c:v>Somewhat Dissatified</c:v>
                </c:pt>
                <c:pt idx="2">
                  <c:v>Neither Satisfied nor Dissatisfied</c:v>
                </c:pt>
                <c:pt idx="3">
                  <c:v>Somewhat Satisfied</c:v>
                </c:pt>
                <c:pt idx="4">
                  <c:v>Very Satisfied</c:v>
                </c:pt>
                <c:pt idx="5">
                  <c:v>N/A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1.9510854630392965E-2</c:v>
                </c:pt>
                <c:pt idx="1">
                  <c:v>3.9021709260785929E-2</c:v>
                </c:pt>
                <c:pt idx="2">
                  <c:v>8.491343775762572E-2</c:v>
                </c:pt>
                <c:pt idx="3">
                  <c:v>0.30777686177521296</c:v>
                </c:pt>
                <c:pt idx="4">
                  <c:v>0.23632866172025283</c:v>
                </c:pt>
                <c:pt idx="5">
                  <c:v>0.31244847485572957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619264"/>
        <c:axId val="44620800"/>
        <c:axId val="0"/>
      </c:bar3DChart>
      <c:catAx>
        <c:axId val="44619264"/>
        <c:scaling>
          <c:orientation val="minMax"/>
        </c:scaling>
        <c:delete val="0"/>
        <c:axPos val="b"/>
        <c:majorTickMark val="none"/>
        <c:minorTickMark val="none"/>
        <c:tickLblPos val="nextTo"/>
        <c:crossAx val="44620800"/>
        <c:crosses val="autoZero"/>
        <c:auto val="1"/>
        <c:lblAlgn val="ctr"/>
        <c:lblOffset val="100"/>
        <c:noMultiLvlLbl val="0"/>
      </c:catAx>
      <c:valAx>
        <c:axId val="4462080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446192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8796D-2EFB-467A-9E0D-785F48DC4690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93D10-395E-42A9-874E-97252B4AE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96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D22797C-0B0A-4A79-8CB7-0DCE9B798721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>
                <a:latin typeface="Arial" pitchFamily="34" charset="0"/>
              </a:rPr>
              <a:t>Department budget of $26 million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latin typeface="Arial" pitchFamily="34" charset="0"/>
              </a:rPr>
              <a:t>Parking budget of $8 million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latin typeface="Arial" pitchFamily="34" charset="0"/>
              </a:rPr>
              <a:t>Transit budget of $5 million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latin typeface="Arial" pitchFamily="34" charset="0"/>
              </a:rPr>
              <a:t>108 employees</a:t>
            </a:r>
          </a:p>
          <a:p>
            <a:pPr eaLnBrk="1" hangingPunct="1">
              <a:buFontTx/>
              <a:buChar char="•"/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Free PR – Director Peter Lange @ WTAW</a:t>
            </a:r>
          </a:p>
          <a:p>
            <a:endParaRPr lang="en-US" dirty="0" smtClean="0"/>
          </a:p>
          <a:p>
            <a:r>
              <a:rPr lang="en-US" dirty="0" smtClean="0"/>
              <a:t>Add</a:t>
            </a:r>
            <a:r>
              <a:rPr lang="en-US" baseline="0" dirty="0" smtClean="0"/>
              <a:t> radio spot and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91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Corner peel KBTX local CBS station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- Postcards to parents</a:t>
            </a:r>
            <a:br>
              <a:rPr lang="en-US" baseline="0" dirty="0" smtClean="0"/>
            </a:br>
            <a:r>
              <a:rPr lang="en-US" baseline="0" dirty="0" smtClean="0"/>
              <a:t> - Email to students</a:t>
            </a:r>
          </a:p>
          <a:p>
            <a:r>
              <a:rPr lang="en-US" baseline="0" dirty="0" smtClean="0"/>
              <a:t> - Aggie Hotline article</a:t>
            </a:r>
          </a:p>
          <a:p>
            <a:r>
              <a:rPr lang="en-US" baseline="0" dirty="0" smtClean="0"/>
              <a:t> -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9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300 space visitor parking lot</a:t>
            </a:r>
          </a:p>
          <a:p>
            <a:r>
              <a:rPr lang="en-US" baseline="0" dirty="0" smtClean="0"/>
              <a:t>Had 4 pay machines in the lot</a:t>
            </a:r>
          </a:p>
          <a:p>
            <a:r>
              <a:rPr lang="en-US" baseline="0" dirty="0" smtClean="0"/>
              <a:t>Were getting negative feedback about lines at the machines</a:t>
            </a:r>
          </a:p>
          <a:p>
            <a:r>
              <a:rPr lang="en-US" baseline="0" dirty="0" smtClean="0"/>
              <a:t>Adding machines is time consuming and expensive</a:t>
            </a:r>
          </a:p>
          <a:p>
            <a:r>
              <a:rPr lang="en-US" baseline="0" dirty="0" smtClean="0"/>
              <a:t>Our solution was to add a pay by phone service</a:t>
            </a:r>
          </a:p>
          <a:p>
            <a:r>
              <a:rPr lang="en-US" baseline="0" dirty="0" smtClean="0"/>
              <a:t>Needed to target the people parking in the lot</a:t>
            </a:r>
          </a:p>
          <a:p>
            <a:r>
              <a:rPr lang="en-US" baseline="0" dirty="0" smtClean="0"/>
              <a:t>   Coordinated signage – large signs along entrance, signs on machine, screensaver ads in computer labs and adjacent building, website announcements and info</a:t>
            </a:r>
          </a:p>
          <a:p>
            <a:r>
              <a:rPr lang="en-US" baseline="0" dirty="0" smtClean="0"/>
              <a:t>   Eye-catching – large photos and bright green from </a:t>
            </a:r>
            <a:r>
              <a:rPr lang="en-US" baseline="0" dirty="0" err="1" smtClean="0"/>
              <a:t>Verrus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Shooter – buses moving – twitter </a:t>
            </a:r>
            <a:r>
              <a:rPr lang="en-US" dirty="0" err="1" smtClean="0"/>
              <a:t>vs</a:t>
            </a:r>
            <a:r>
              <a:rPr lang="en-US" dirty="0" smtClean="0"/>
              <a:t> code maroon</a:t>
            </a:r>
          </a:p>
          <a:p>
            <a:r>
              <a:rPr lang="en-US" dirty="0" smtClean="0"/>
              <a:t>RSS – Really Simple</a:t>
            </a:r>
            <a:r>
              <a:rPr lang="en-US" baseline="0" dirty="0" smtClean="0"/>
              <a:t> Syndication</a:t>
            </a:r>
          </a:p>
          <a:p>
            <a:r>
              <a:rPr lang="en-US" baseline="0" dirty="0" err="1" smtClean="0"/>
              <a:t>Facebook</a:t>
            </a:r>
            <a:endParaRPr lang="en-US" baseline="0" dirty="0" smtClean="0"/>
          </a:p>
          <a:p>
            <a:r>
              <a:rPr lang="en-US" baseline="0" dirty="0" smtClean="0"/>
              <a:t> - staffing</a:t>
            </a:r>
          </a:p>
          <a:p>
            <a:r>
              <a:rPr lang="en-US" baseline="0" dirty="0" smtClean="0"/>
              <a:t> - maintenance</a:t>
            </a:r>
          </a:p>
          <a:p>
            <a:r>
              <a:rPr lang="en-US" baseline="0" dirty="0" smtClean="0"/>
              <a:t> - spam</a:t>
            </a:r>
          </a:p>
          <a:p>
            <a:r>
              <a:rPr lang="en-US" dirty="0" smtClean="0"/>
              <a:t>Twitter</a:t>
            </a:r>
          </a:p>
          <a:p>
            <a:r>
              <a:rPr lang="en-US" dirty="0" smtClean="0"/>
              <a:t> - Free tools </a:t>
            </a:r>
            <a:r>
              <a:rPr lang="en-US" smtClean="0"/>
              <a:t>for posting/maintaining</a:t>
            </a:r>
            <a:r>
              <a:rPr lang="en-US" dirty="0" smtClean="0"/>
              <a:t>: </a:t>
            </a:r>
            <a:r>
              <a:rPr lang="en-US" dirty="0" err="1" smtClean="0"/>
              <a:t>Twhirl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TweetDeck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24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University mobile site</a:t>
            </a:r>
          </a:p>
          <a:p>
            <a:r>
              <a:rPr lang="en-US" dirty="0" smtClean="0"/>
              <a:t>  - we post transit</a:t>
            </a:r>
            <a:r>
              <a:rPr lang="en-US" baseline="0" dirty="0" smtClean="0"/>
              <a:t> leave times, maps and twitter feed</a:t>
            </a:r>
          </a:p>
          <a:p>
            <a:r>
              <a:rPr lang="en-US" baseline="0" dirty="0" smtClean="0"/>
              <a:t>QR codes – most commonly used as a URL but can also embed email, phone, YouTube video or any other text up to 4, 296 characters</a:t>
            </a:r>
          </a:p>
          <a:p>
            <a:r>
              <a:rPr lang="en-US" baseline="0" dirty="0" smtClean="0"/>
              <a:t>Bus banners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32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Right now we’re getting 5 – 10 chats daily. We expect a large rise closer to permit registration in April.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38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Overall satisfaction – Parking </a:t>
            </a:r>
            <a:r>
              <a:rPr lang="en-US" smtClean="0"/>
              <a:t>&amp; Transit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Overall satisfaction – Parking </a:t>
            </a:r>
            <a:r>
              <a:rPr lang="en-US" smtClean="0"/>
              <a:t>&amp; Transit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Intranet site – don’t forget your employees – keep them aware and engaged and they can help spread the word</a:t>
            </a:r>
          </a:p>
          <a:p>
            <a:r>
              <a:rPr lang="en-US" baseline="0" dirty="0" smtClean="0"/>
              <a:t>Website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99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816BF-B754-4394-B8EC-2F5BA5986DFB}" type="slidenum">
              <a:rPr lang="en-US"/>
              <a:pPr/>
              <a:t>4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order to effectively communicate, you have to know the best method to reach them.</a:t>
            </a:r>
          </a:p>
          <a:p>
            <a:r>
              <a:rPr lang="en-US"/>
              <a:t>Our students – largest target market.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EE3200-94B4-4DD1-9116-E6FD1A42F4C0}" type="slidenum">
              <a:rPr lang="en-US"/>
              <a:pPr/>
              <a:t>6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Fast paced, ever changing.  Need to keep on top of the latest trends.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81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63340-3158-41F9-A5F2-A6DA7D59BA97}" type="slidenum">
              <a:rPr lang="en-US"/>
              <a:pPr/>
              <a:t>8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Show a video stream project as an example.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303C81-A278-409E-A763-4BEB5328CD20}" type="slidenum">
              <a:rPr lang="en-US"/>
              <a:pPr/>
              <a:t>9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Keep this last point in mind about advertising – truth, irony and humor.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Print ads are kept very simple</a:t>
            </a:r>
          </a:p>
          <a:p>
            <a:r>
              <a:rPr lang="en-US" baseline="0" dirty="0" smtClean="0"/>
              <a:t> - emails to permit holders</a:t>
            </a:r>
          </a:p>
          <a:p>
            <a:r>
              <a:rPr lang="en-US" baseline="0" dirty="0" smtClean="0"/>
              <a:t> - ads in student newspaper</a:t>
            </a:r>
          </a:p>
          <a:p>
            <a:r>
              <a:rPr lang="en-US" baseline="0" dirty="0" smtClean="0"/>
              <a:t> - radio ads</a:t>
            </a:r>
          </a:p>
          <a:p>
            <a:r>
              <a:rPr lang="en-US" baseline="0" dirty="0" smtClean="0"/>
              <a:t> - signage at garages and other large parking areas</a:t>
            </a:r>
          </a:p>
          <a:p>
            <a:r>
              <a:rPr lang="en-US" baseline="0" dirty="0" smtClean="0"/>
              <a:t> - postcards to </a:t>
            </a:r>
            <a:r>
              <a:rPr lang="en-US" baseline="0" dirty="0" err="1" smtClean="0"/>
              <a:t>fac</a:t>
            </a:r>
            <a:r>
              <a:rPr lang="en-US" baseline="0" dirty="0" smtClean="0"/>
              <a:t>/staff and retirees</a:t>
            </a:r>
          </a:p>
          <a:p>
            <a:r>
              <a:rPr lang="en-US" baseline="0" dirty="0" smtClean="0"/>
              <a:t> - bus banners</a:t>
            </a:r>
          </a:p>
          <a:p>
            <a:r>
              <a:rPr lang="en-US" baseline="0" dirty="0" smtClean="0"/>
              <a:t> - screen savers in computer labs</a:t>
            </a:r>
          </a:p>
          <a:p>
            <a:r>
              <a:rPr lang="en-US" baseline="0" dirty="0" smtClean="0"/>
              <a:t> - website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9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>
                <a:solidFill>
                  <a:srgbClr val="FF0000"/>
                </a:solidFill>
              </a:rPr>
              <a:t>ADD RADIO CLIPS – Hunt is Over and Last Year’s 30 sec spot</a:t>
            </a:r>
          </a:p>
          <a:p>
            <a:endParaRPr lang="en-US" baseline="0" dirty="0" smtClean="0"/>
          </a:p>
          <a:p>
            <a:r>
              <a:rPr lang="en-US" baseline="0" dirty="0" smtClean="0"/>
              <a:t> - emails to permit holders</a:t>
            </a:r>
          </a:p>
          <a:p>
            <a:r>
              <a:rPr lang="en-US" baseline="0" dirty="0" smtClean="0"/>
              <a:t> - ads in student newspaper</a:t>
            </a:r>
          </a:p>
          <a:p>
            <a:r>
              <a:rPr lang="en-US" baseline="0" dirty="0" smtClean="0"/>
              <a:t> - radio ads</a:t>
            </a:r>
          </a:p>
          <a:p>
            <a:r>
              <a:rPr lang="en-US" baseline="0" dirty="0" smtClean="0"/>
              <a:t> - signage at garages and other large parking areas</a:t>
            </a:r>
          </a:p>
          <a:p>
            <a:r>
              <a:rPr lang="en-US" baseline="0" dirty="0" smtClean="0"/>
              <a:t> - postcards to </a:t>
            </a:r>
            <a:r>
              <a:rPr lang="en-US" baseline="0" dirty="0" err="1" smtClean="0"/>
              <a:t>fac</a:t>
            </a:r>
            <a:r>
              <a:rPr lang="en-US" baseline="0" dirty="0" smtClean="0"/>
              <a:t>/staff and retirees</a:t>
            </a:r>
          </a:p>
          <a:p>
            <a:r>
              <a:rPr lang="en-US" baseline="0" dirty="0" smtClean="0"/>
              <a:t> - bus banners</a:t>
            </a:r>
          </a:p>
          <a:p>
            <a:r>
              <a:rPr lang="en-US" baseline="0" dirty="0" smtClean="0"/>
              <a:t> - screen savers in computer labs</a:t>
            </a:r>
          </a:p>
          <a:p>
            <a:r>
              <a:rPr lang="en-US" baseline="0" dirty="0" smtClean="0"/>
              <a:t> - website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9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Radio</a:t>
            </a:r>
          </a:p>
          <a:p>
            <a:r>
              <a:rPr lang="en-US" dirty="0" smtClean="0"/>
              <a:t>Press Releases</a:t>
            </a:r>
            <a:r>
              <a:rPr lang="en-US" baseline="0" dirty="0" smtClean="0"/>
              <a:t> to local and state media</a:t>
            </a:r>
          </a:p>
          <a:p>
            <a:r>
              <a:rPr lang="en-US" baseline="0" dirty="0" smtClean="0"/>
              <a:t>Athletic website and opposing teams</a:t>
            </a:r>
          </a:p>
          <a:p>
            <a:r>
              <a:rPr lang="en-US" baseline="0" dirty="0" smtClean="0"/>
              <a:t>Former Student Association</a:t>
            </a:r>
          </a:p>
          <a:p>
            <a:r>
              <a:rPr lang="en-US" baseline="0" dirty="0" smtClean="0"/>
              <a:t>Hotels</a:t>
            </a:r>
          </a:p>
          <a:p>
            <a:r>
              <a:rPr lang="en-US" baseline="0" dirty="0" smtClean="0"/>
              <a:t>Signage</a:t>
            </a:r>
          </a:p>
          <a:p>
            <a:r>
              <a:rPr lang="en-US" baseline="0" dirty="0" smtClean="0"/>
              <a:t>Email campus</a:t>
            </a:r>
          </a:p>
          <a:p>
            <a:r>
              <a:rPr lang="en-US" baseline="0" dirty="0" smtClean="0"/>
              <a:t>Department website</a:t>
            </a:r>
          </a:p>
          <a:p>
            <a:r>
              <a:rPr lang="en-US" baseline="0" dirty="0" smtClean="0"/>
              <a:t>Chamber of Commerce Map</a:t>
            </a:r>
          </a:p>
          <a:p>
            <a:r>
              <a:rPr lang="en-US" baseline="0" dirty="0" smtClean="0"/>
              <a:t>Mall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 bwMode="grayWhite">
          <a:xfrm>
            <a:off x="0" y="914400"/>
            <a:ext cx="9144000" cy="5943600"/>
          </a:xfrm>
          <a:prstGeom prst="rect">
            <a:avLst/>
          </a:prstGeom>
          <a:solidFill>
            <a:srgbClr val="50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FF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TSlogo3in.t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928" y="76200"/>
            <a:ext cx="3541472" cy="688533"/>
          </a:xfrm>
          <a:prstGeom prst="rect">
            <a:avLst/>
          </a:prstGeom>
        </p:spPr>
      </p:pic>
      <p:pic>
        <p:nvPicPr>
          <p:cNvPr id="28" name="Picture 27" descr="primaryWhiteMaroon.t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9960" y="228600"/>
            <a:ext cx="1844040" cy="457200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FFF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363636"/>
                </a:solidFill>
                <a:latin typeface="Gill Sans MT" pitchFamily="34" charset="0"/>
              </a:rPr>
              <a:t>transport.tamu.edu</a:t>
            </a:r>
            <a:endParaRPr lang="en-US" sz="2400" b="1" dirty="0">
              <a:solidFill>
                <a:srgbClr val="363636"/>
              </a:solidFill>
              <a:latin typeface="Gill Sans MT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74255-B705-4501-BE57-554206D8167C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51EFD-A89C-42CD-BD03-F1C31F480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5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primaryWhiteMaroon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96200" y="76200"/>
            <a:ext cx="1335786" cy="2946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50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transport.tamu.edu</a:t>
            </a:r>
            <a:endParaRPr lang="en-US" dirty="0">
              <a:solidFill>
                <a:schemeClr val="bg1"/>
              </a:solidFill>
              <a:latin typeface="Gill Sans MT" pitchFamily="34" charset="0"/>
            </a:endParaRPr>
          </a:p>
        </p:txBody>
      </p:sp>
      <p:pic>
        <p:nvPicPr>
          <p:cNvPr id="17" name="Picture 16" descr="tswhite.jp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432" y="46482"/>
            <a:ext cx="1840612" cy="3832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ill Sans M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ts-fs-01\Main%20campus%20Share$\Presentations\Parking%20Associations\MSTPA\Hunt1.mp3" TargetMode="Externa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ts-fs-01\Main%20campus%20Share$\Presentations\Parking%20Associations\MSTPA\2010permitreg.mp3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ts-fs-01\Main%20campus%20Share$\Presentations\Parking%20Associations\MSTPA\radioclip.mp3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gif"/><Relationship Id="rId4" Type="http://schemas.openxmlformats.org/officeDocument/2006/relationships/image" Target="../media/image56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49.jpe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port.tamu.edu/about/files/IntroVideo.mov" TargetMode="External"/><Relationship Id="rId2" Type="http://schemas.openxmlformats.org/officeDocument/2006/relationships/hyperlink" Target="http://transport.tamu.edu/about/files/IntroVideo.flv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jenniferl@tamu.edu" TargetMode="External"/><Relationship Id="rId2" Type="http://schemas.openxmlformats.org/officeDocument/2006/relationships/hyperlink" Target="mailto:june@tamu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Controlling the Message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MSTPA Annual Conference</a:t>
            </a:r>
          </a:p>
          <a:p>
            <a:r>
              <a:rPr lang="en-US" sz="2400" dirty="0" smtClean="0"/>
              <a:t>Lexington, KY</a:t>
            </a:r>
          </a:p>
          <a:p>
            <a:r>
              <a:rPr lang="en-US" sz="2400" dirty="0" smtClean="0"/>
              <a:t>March 2011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Permit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Aframe</a:t>
            </a:r>
            <a:r>
              <a:rPr lang="en-US" dirty="0" smtClean="0"/>
              <a:t> signage rotated throughout campus</a:t>
            </a:r>
          </a:p>
          <a:p>
            <a:r>
              <a:rPr lang="en-US" dirty="0" smtClean="0"/>
              <a:t>Bus banners</a:t>
            </a:r>
          </a:p>
          <a:p>
            <a:r>
              <a:rPr lang="en-US" dirty="0" smtClean="0"/>
              <a:t>Student Newspaper</a:t>
            </a:r>
          </a:p>
          <a:p>
            <a:r>
              <a:rPr lang="en-US" dirty="0" smtClean="0"/>
              <a:t>Postcards to faculty/staff and retirees</a:t>
            </a:r>
          </a:p>
          <a:p>
            <a:r>
              <a:rPr lang="en-US" dirty="0" smtClean="0"/>
              <a:t>Campus-wide emails to current permit holders</a:t>
            </a:r>
          </a:p>
          <a:p>
            <a:r>
              <a:rPr lang="en-US" dirty="0" smtClean="0"/>
              <a:t>Radio</a:t>
            </a:r>
          </a:p>
          <a:p>
            <a:r>
              <a:rPr lang="en-US" dirty="0" smtClean="0"/>
              <a:t>Computer lab screensavers</a:t>
            </a:r>
          </a:p>
          <a:p>
            <a:r>
              <a:rPr lang="en-US" dirty="0" smtClean="0"/>
              <a:t>Website</a:t>
            </a:r>
            <a:endParaRPr lang="en-US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1421304"/>
            <a:ext cx="3420257" cy="499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31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Permit Registration</a:t>
            </a:r>
          </a:p>
        </p:txBody>
      </p:sp>
      <p:pic>
        <p:nvPicPr>
          <p:cNvPr id="5" name="Picture 15" descr="hunt is over SCREEN SAVER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0" y="1714500"/>
            <a:ext cx="6096000" cy="444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Hunt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200" y="5638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6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Annual Permit Registration</a:t>
            </a:r>
            <a:endParaRPr lang="en-US" dirty="0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1421304"/>
            <a:ext cx="3420257" cy="499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421304"/>
            <a:ext cx="4949588" cy="329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2010permitreg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572000" y="57150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8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9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Football</a:t>
            </a:r>
            <a:endParaRPr lang="en-US" dirty="0"/>
          </a:p>
        </p:txBody>
      </p:sp>
      <p:pic>
        <p:nvPicPr>
          <p:cNvPr id="2050" name="Picture 2" descr="M:\Communications\General Media\Campus\UnivRel\football\CB_53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6781184" cy="501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17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5021" y="533400"/>
            <a:ext cx="9144000" cy="58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52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800" y="1384111"/>
            <a:ext cx="7850875" cy="507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43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M:\Communications\General Media\Events\GameDay\Football\09GameDay\9-26 UAB\game day 9-26 01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319213"/>
            <a:ext cx="6673851" cy="500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64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Footbal</a:t>
            </a:r>
            <a:r>
              <a:rPr lang="en-US" dirty="0"/>
              <a:t>l</a:t>
            </a:r>
          </a:p>
        </p:txBody>
      </p:sp>
      <p:pic>
        <p:nvPicPr>
          <p:cNvPr id="2050" name="Picture 2" descr="M:\Communications\General Media\Events\2010 Misc\Peter WTAW\IMG_012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295400"/>
            <a:ext cx="6761163" cy="507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adiocli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676400" y="5867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6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3" t="14175" r="831" b="3823"/>
          <a:stretch/>
        </p:blipFill>
        <p:spPr bwMode="auto">
          <a:xfrm>
            <a:off x="228600" y="1049784"/>
            <a:ext cx="8686800" cy="536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2" t="13974" r="782" b="3893"/>
          <a:stretch/>
        </p:blipFill>
        <p:spPr bwMode="auto">
          <a:xfrm>
            <a:off x="228600" y="1066800"/>
            <a:ext cx="8760542" cy="5419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7620000" y="1066800"/>
            <a:ext cx="1524000" cy="91440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9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to the Grid! Sponsor-funded game day shuttles from the mall to Kyle Field</a:t>
            </a:r>
          </a:p>
          <a:p>
            <a:r>
              <a:rPr lang="en-US" dirty="0" smtClean="0"/>
              <a:t>Local charter services</a:t>
            </a:r>
          </a:p>
          <a:p>
            <a:r>
              <a:rPr lang="en-US" dirty="0" smtClean="0"/>
              <a:t>Interior advertising</a:t>
            </a:r>
          </a:p>
          <a:p>
            <a:endParaRPr lang="en-US" dirty="0"/>
          </a:p>
        </p:txBody>
      </p:sp>
      <p:pic>
        <p:nvPicPr>
          <p:cNvPr id="20482" name="Picture 2" descr="M:\Communications\Annual Projects\Get to the Grid\gridlogos\grid_logo whit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962400"/>
            <a:ext cx="1958975" cy="2286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 descr="M:\Communications\General Media\Events\GameDay\Football\05GameDay\IMG_026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0238" y="3962400"/>
            <a:ext cx="17145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5" name="Picture 5" descr="M:\Communications\Advertising\Bus Ads\Photos\Handles\bushandles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1" y="3962400"/>
            <a:ext cx="3711677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3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1600" y="533400"/>
            <a:ext cx="5232400" cy="584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About A&amp;M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Texas’ first public institution of higher learning</a:t>
            </a:r>
          </a:p>
          <a:p>
            <a:pPr eaLnBrk="1" hangingPunct="1"/>
            <a:r>
              <a:rPr lang="en-US" smtClean="0"/>
              <a:t>Land-Grant, Sea-Grant and Space-Grant university</a:t>
            </a:r>
          </a:p>
          <a:p>
            <a:pPr eaLnBrk="1" hangingPunct="1"/>
            <a:r>
              <a:rPr lang="en-US" smtClean="0"/>
              <a:t>Seventh-largest university in enrollment</a:t>
            </a:r>
          </a:p>
          <a:p>
            <a:pPr eaLnBrk="1" hangingPunct="1"/>
            <a:r>
              <a:rPr lang="en-US" smtClean="0"/>
              <a:t>12,000 faculty/staff, 48,000 students</a:t>
            </a:r>
          </a:p>
          <a:p>
            <a:pPr eaLnBrk="1" hangingPunct="1"/>
            <a:r>
              <a:rPr lang="en-US" smtClean="0"/>
              <a:t>One of largest campuses – 5200 acres</a:t>
            </a:r>
          </a:p>
          <a:p>
            <a:pPr eaLnBrk="1" hangingPunct="1"/>
            <a:r>
              <a:rPr lang="en-US" smtClean="0"/>
              <a:t>Home to George Bush Presidential Library and Museum</a:t>
            </a:r>
          </a:p>
        </p:txBody>
      </p:sp>
    </p:spTree>
    <p:extLst>
      <p:ext uri="{BB962C8B-B14F-4D97-AF65-F5344CB8AC3E}">
        <p14:creationId xmlns:p14="http://schemas.microsoft.com/office/powerpoint/2010/main" val="34142942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to the Grid!</a:t>
            </a:r>
            <a:endParaRPr lang="en-US" dirty="0"/>
          </a:p>
        </p:txBody>
      </p:sp>
      <p:pic>
        <p:nvPicPr>
          <p:cNvPr id="4" name="Picture 4" descr="gri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9388" y="1770888"/>
            <a:ext cx="6745224" cy="445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71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mail to parents/guardians</a:t>
            </a:r>
          </a:p>
          <a:p>
            <a:r>
              <a:rPr lang="en-US" dirty="0" smtClean="0"/>
              <a:t>Map corresponds to large signs posted on campus during move-in</a:t>
            </a:r>
          </a:p>
          <a:p>
            <a:r>
              <a:rPr lang="en-US" dirty="0" smtClean="0"/>
              <a:t>Email to students</a:t>
            </a:r>
          </a:p>
          <a:p>
            <a:r>
              <a:rPr lang="en-US" dirty="0" smtClean="0"/>
              <a:t>Aggie Hotline article to alert faculty/staff</a:t>
            </a:r>
          </a:p>
          <a:p>
            <a:r>
              <a:rPr lang="en-US" dirty="0" smtClean="0"/>
              <a:t>Website</a:t>
            </a:r>
          </a:p>
          <a:p>
            <a:r>
              <a:rPr lang="en-US" dirty="0" smtClean="0"/>
              <a:t>Coordination with Res Life and Dining Services</a:t>
            </a:r>
            <a:endParaRPr lang="en-US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6892830" cy="394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8798" y="1351639"/>
            <a:ext cx="3095897" cy="543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30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Verrus</a:t>
            </a:r>
            <a:r>
              <a:rPr lang="en-US" dirty="0"/>
              <a:t> </a:t>
            </a:r>
            <a:r>
              <a:rPr lang="en-US" dirty="0" smtClean="0"/>
              <a:t>Campaign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6" name="Picture 2" descr="M:\Communications\Signage\Verrus\permAframes\New folder\009 (2)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362200"/>
            <a:ext cx="7274256" cy="320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M:\Communications\Signage\Verrus\permAframes\New folder\screensav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9587" y="1371600"/>
            <a:ext cx="4924411" cy="369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279478"/>
            <a:ext cx="3267075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9862" y="1273081"/>
            <a:ext cx="3248025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7128" y="1273081"/>
            <a:ext cx="3257550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5903" y="1263556"/>
            <a:ext cx="325755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Newspaper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5800" y="1457800"/>
            <a:ext cx="10485438" cy="65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78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M:\Communications\web\Screenshots\7_22_10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371600"/>
            <a:ext cx="9144000" cy="666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40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Twitter</a:t>
            </a:r>
          </a:p>
          <a:p>
            <a:r>
              <a:rPr lang="en-US" dirty="0" smtClean="0"/>
              <a:t>RSS feeds</a:t>
            </a:r>
          </a:p>
          <a:p>
            <a:r>
              <a:rPr lang="en-US" dirty="0" smtClean="0"/>
              <a:t>Facebook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4038" y="1632045"/>
            <a:ext cx="5801362" cy="3920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2" t="17058" r="2821" b="3702"/>
          <a:stretch/>
        </p:blipFill>
        <p:spPr bwMode="auto">
          <a:xfrm>
            <a:off x="3114038" y="1600200"/>
            <a:ext cx="5801362" cy="4265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rssl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3732931"/>
            <a:ext cx="622788" cy="622788"/>
          </a:xfrm>
          <a:prstGeom prst="rect">
            <a:avLst/>
          </a:prstGeom>
        </p:spPr>
      </p:pic>
      <p:pic>
        <p:nvPicPr>
          <p:cNvPr id="9" name="Picture 8" descr="twitterl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7400" y="3732931"/>
            <a:ext cx="622788" cy="622788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553" y="4843034"/>
            <a:ext cx="636436" cy="63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61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800600"/>
          </a:xfrm>
        </p:spPr>
        <p:txBody>
          <a:bodyPr/>
          <a:lstStyle/>
          <a:p>
            <a:r>
              <a:rPr lang="en-US" dirty="0" smtClean="0"/>
              <a:t>m.tamu.edu mobile site</a:t>
            </a:r>
          </a:p>
          <a:p>
            <a:r>
              <a:rPr lang="en-US" dirty="0" smtClean="0"/>
              <a:t>QR codes on bus stop signs</a:t>
            </a:r>
          </a:p>
        </p:txBody>
      </p:sp>
      <p:pic>
        <p:nvPicPr>
          <p:cNvPr id="5" name="Picture 4" descr="mob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1773749"/>
            <a:ext cx="622788" cy="622788"/>
          </a:xfrm>
          <a:prstGeom prst="rect">
            <a:avLst/>
          </a:prstGeom>
        </p:spPr>
      </p:pic>
      <p:pic>
        <p:nvPicPr>
          <p:cNvPr id="6" name="Picture 2" descr="C:\Users\jlegrevellec\Desktop\mtamuedu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1199" y="2286000"/>
            <a:ext cx="21717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jlegrevellec\Desktop\mobil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3399" y="2286000"/>
            <a:ext cx="21907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451" y="3824784"/>
            <a:ext cx="2389131" cy="236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09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Chat</a:t>
            </a:r>
            <a:endParaRPr lang="en-US" dirty="0"/>
          </a:p>
        </p:txBody>
      </p:sp>
      <p:pic>
        <p:nvPicPr>
          <p:cNvPr id="5" name="Picture 2" descr="M:\Communications\web\Screenshots\7_22_1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360"/>
          <a:stretch/>
        </p:blipFill>
        <p:spPr bwMode="auto">
          <a:xfrm>
            <a:off x="0" y="1371601"/>
            <a:ext cx="9144000" cy="504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629400" y="1371601"/>
            <a:ext cx="1752600" cy="1066799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371599"/>
            <a:ext cx="4114800" cy="4419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M:\Communications\Chat\chatinvi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4422798" cy="345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M:\Communications\Chat\chatoffbt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318" y="673100"/>
            <a:ext cx="11430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2" descr="Description: Description: C:\Users\lstroup\AppData\Local\Temp\SNAGHTML78ee64d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15" y="1371600"/>
            <a:ext cx="4114798" cy="441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385" y="1371601"/>
            <a:ext cx="4114799" cy="44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Description: cid:image003.png@01CBDF32.34FB3BB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48" y="1218063"/>
            <a:ext cx="8354704" cy="532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Description: cid:image004.png@01CBDF31.EA61F17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566" y="1777534"/>
            <a:ext cx="49530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37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0" dur="indefinite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Customer Survey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353729"/>
              </p:ext>
            </p:extLst>
          </p:nvPr>
        </p:nvGraphicFramePr>
        <p:xfrm>
          <a:off x="457200" y="1600200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Customer Survey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4963577"/>
              </p:ext>
            </p:extLst>
          </p:nvPr>
        </p:nvGraphicFramePr>
        <p:xfrm>
          <a:off x="457200" y="1600200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991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About Transportation Services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36,310 parking spaces</a:t>
            </a:r>
          </a:p>
          <a:p>
            <a:pPr eaLnBrk="1" hangingPunct="1"/>
            <a:r>
              <a:rPr lang="en-US" dirty="0" smtClean="0"/>
              <a:t>80 buses and 5 </a:t>
            </a:r>
            <a:r>
              <a:rPr lang="en-US" dirty="0" err="1" smtClean="0"/>
              <a:t>paratransit</a:t>
            </a:r>
            <a:r>
              <a:rPr lang="en-US" dirty="0" smtClean="0"/>
              <a:t> vans operating approximately 117,000 hours each year and 1.4 million service miles</a:t>
            </a:r>
          </a:p>
          <a:p>
            <a:pPr eaLnBrk="1" hangingPunct="1"/>
            <a:r>
              <a:rPr lang="en-US" dirty="0" smtClean="0"/>
              <a:t>Ridership over 5.1 million/</a:t>
            </a:r>
            <a:r>
              <a:rPr lang="en-US" dirty="0" err="1" smtClean="0"/>
              <a:t>yr</a:t>
            </a:r>
            <a:endParaRPr lang="en-US" dirty="0" smtClean="0"/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4495800"/>
            <a:ext cx="500380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91038"/>
            <a:ext cx="4267200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8724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TheHUB</a:t>
            </a:r>
            <a:r>
              <a:rPr lang="en-US" dirty="0" smtClean="0"/>
              <a:t> Intranet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296554"/>
            <a:ext cx="9144000" cy="5790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29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Orientation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Flash Version (39MB)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transport.tamu.edu/about/files/IntroVideo.flv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QuickTime Version (735MB)</a:t>
            </a:r>
            <a:br>
              <a:rPr lang="en-US" dirty="0" smtClean="0"/>
            </a:b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transport.tamu.edu/about/files/IntroVideo.mov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033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June Broughton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june@tamu.edu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Jennifer Le </a:t>
            </a:r>
            <a:r>
              <a:rPr lang="en-US" b="1" dirty="0" err="1" smtClean="0"/>
              <a:t>Grévellec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jenniferl@tamu.edu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Presentation available online:</a:t>
            </a:r>
          </a:p>
          <a:p>
            <a:pPr marL="0" indent="0" algn="ctr">
              <a:buNone/>
            </a:pPr>
            <a:r>
              <a:rPr lang="en-US" i="1" dirty="0" smtClean="0"/>
              <a:t>http://transport.tamu.edu/presentations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2980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6" name="Picture 8" descr="200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9101" name="Group 13"/>
          <p:cNvGrpSpPr>
            <a:grpSpLocks/>
          </p:cNvGrpSpPr>
          <p:nvPr/>
        </p:nvGrpSpPr>
        <p:grpSpPr bwMode="auto">
          <a:xfrm>
            <a:off x="4343400" y="0"/>
            <a:ext cx="6324600" cy="1463675"/>
            <a:chOff x="2736" y="0"/>
            <a:chExt cx="3984" cy="922"/>
          </a:xfrm>
        </p:grpSpPr>
        <p:sp>
          <p:nvSpPr>
            <p:cNvPr id="89098" name="Rectangle 10"/>
            <p:cNvSpPr>
              <a:spLocks noChangeArrowheads="1"/>
            </p:cNvSpPr>
            <p:nvPr/>
          </p:nvSpPr>
          <p:spPr bwMode="auto">
            <a:xfrm>
              <a:off x="3840" y="0"/>
              <a:ext cx="2880" cy="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000" b="1">
                  <a:latin typeface="Footlight MT Light" pitchFamily="18" charset="0"/>
                </a:rPr>
                <a:t>Y</a:t>
              </a:r>
            </a:p>
          </p:txBody>
        </p:sp>
        <p:sp>
          <p:nvSpPr>
            <p:cNvPr id="89099" name="Rectangle 11"/>
            <p:cNvSpPr>
              <a:spLocks noChangeArrowheads="1"/>
            </p:cNvSpPr>
            <p:nvPr/>
          </p:nvSpPr>
          <p:spPr bwMode="auto">
            <a:xfrm>
              <a:off x="2736" y="240"/>
              <a:ext cx="2550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6000" b="1">
                  <a:latin typeface="Footlight MT Light" pitchFamily="18" charset="0"/>
                </a:rPr>
                <a:t>Generation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75647"/>
      </p:ext>
    </p:extLst>
  </p:cSld>
  <p:clrMapOvr>
    <a:masterClrMapping/>
  </p:clrMapOvr>
  <p:transition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22" name="Group 2"/>
          <p:cNvGrpSpPr>
            <a:grpSpLocks/>
          </p:cNvGrpSpPr>
          <p:nvPr/>
        </p:nvGrpSpPr>
        <p:grpSpPr bwMode="auto">
          <a:xfrm>
            <a:off x="1003300" y="1698625"/>
            <a:ext cx="7378700" cy="5159375"/>
            <a:chOff x="432" y="528"/>
            <a:chExt cx="5088" cy="3558"/>
          </a:xfrm>
        </p:grpSpPr>
        <p:pic>
          <p:nvPicPr>
            <p:cNvPr id="133123" name="Picture 3" descr="2001"/>
            <p:cNvPicPr>
              <a:picLocks noChangeAspect="1" noChangeArrowheads="1"/>
            </p:cNvPicPr>
            <p:nvPr/>
          </p:nvPicPr>
          <p:blipFill>
            <a:blip r:embed="rId2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980537">
              <a:off x="432" y="1632"/>
              <a:ext cx="2976" cy="2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24" name="Picture 4" descr="2003"/>
            <p:cNvPicPr>
              <a:picLocks noChangeAspect="1" noChangeArrowheads="1"/>
            </p:cNvPicPr>
            <p:nvPr/>
          </p:nvPicPr>
          <p:blipFill>
            <a:blip r:embed="rId3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75707">
              <a:off x="1824" y="528"/>
              <a:ext cx="3276" cy="2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25" name="Picture 5" descr="2002"/>
            <p:cNvPicPr>
              <a:picLocks noChangeAspect="1" noChangeArrowheads="1"/>
            </p:cNvPicPr>
            <p:nvPr/>
          </p:nvPicPr>
          <p:blipFill>
            <a:blip r:embed="rId4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208"/>
              <a:ext cx="2544" cy="1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3126" name="Group 6"/>
          <p:cNvGrpSpPr>
            <a:grpSpLocks/>
          </p:cNvGrpSpPr>
          <p:nvPr/>
        </p:nvGrpSpPr>
        <p:grpSpPr bwMode="auto">
          <a:xfrm>
            <a:off x="1003300" y="1689100"/>
            <a:ext cx="7378700" cy="5159375"/>
            <a:chOff x="432" y="528"/>
            <a:chExt cx="5088" cy="3558"/>
          </a:xfrm>
        </p:grpSpPr>
        <p:pic>
          <p:nvPicPr>
            <p:cNvPr id="133127" name="Picture 7" descr="2001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980537">
              <a:off x="432" y="1632"/>
              <a:ext cx="2976" cy="2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28" name="Picture 8" descr="200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75707">
              <a:off x="1824" y="528"/>
              <a:ext cx="3276" cy="2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29" name="Picture 9" descr="200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208"/>
              <a:ext cx="2544" cy="1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3131" name="Group 11"/>
          <p:cNvGrpSpPr>
            <a:grpSpLocks/>
          </p:cNvGrpSpPr>
          <p:nvPr/>
        </p:nvGrpSpPr>
        <p:grpSpPr bwMode="auto">
          <a:xfrm>
            <a:off x="914400" y="1216025"/>
            <a:ext cx="7239000" cy="4895850"/>
            <a:chOff x="336" y="528"/>
            <a:chExt cx="4992" cy="3376"/>
          </a:xfrm>
        </p:grpSpPr>
        <p:pic>
          <p:nvPicPr>
            <p:cNvPr id="133132" name="Picture 12" descr="511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592"/>
              <a:ext cx="1440" cy="1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33" name="Picture 13" descr="2100"/>
            <p:cNvPicPr>
              <a:picLocks noChangeAspect="1" noChangeArrowheads="1"/>
            </p:cNvPicPr>
            <p:nvPr/>
          </p:nvPicPr>
          <p:blipFill>
            <a:blip r:embed="rId6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88234">
              <a:off x="3120" y="1008"/>
              <a:ext cx="2208" cy="1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34" name="Picture 14" descr="5007"/>
            <p:cNvPicPr>
              <a:picLocks noChangeAspect="1" noChangeArrowheads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968"/>
              <a:ext cx="2472" cy="1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35" name="Picture 15" descr="50009"/>
            <p:cNvPicPr>
              <a:picLocks noChangeAspect="1" noChangeArrowheads="1"/>
            </p:cNvPicPr>
            <p:nvPr/>
          </p:nvPicPr>
          <p:blipFill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528"/>
              <a:ext cx="696" cy="1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3136" name="Group 16"/>
          <p:cNvGrpSpPr>
            <a:grpSpLocks/>
          </p:cNvGrpSpPr>
          <p:nvPr/>
        </p:nvGrpSpPr>
        <p:grpSpPr bwMode="auto">
          <a:xfrm>
            <a:off x="914400" y="1216025"/>
            <a:ext cx="7239000" cy="4895850"/>
            <a:chOff x="336" y="528"/>
            <a:chExt cx="4992" cy="3376"/>
          </a:xfrm>
        </p:grpSpPr>
        <p:pic>
          <p:nvPicPr>
            <p:cNvPr id="133137" name="Picture 17" descr="5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592"/>
              <a:ext cx="1440" cy="1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38" name="Picture 18" descr="2100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88234">
              <a:off x="3120" y="1008"/>
              <a:ext cx="2208" cy="1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39" name="Picture 19" descr="500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968"/>
              <a:ext cx="2472" cy="1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40" name="Picture 20" descr="5000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528"/>
              <a:ext cx="696" cy="1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3141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821238"/>
          </a:xfrm>
        </p:spPr>
        <p:txBody>
          <a:bodyPr/>
          <a:lstStyle/>
          <a:p>
            <a:r>
              <a:rPr lang="en-US" dirty="0"/>
              <a:t>Cell Phones</a:t>
            </a:r>
          </a:p>
          <a:p>
            <a:r>
              <a:rPr lang="en-US" dirty="0"/>
              <a:t>Laptop Computers</a:t>
            </a:r>
          </a:p>
          <a:p>
            <a:r>
              <a:rPr lang="en-US" dirty="0"/>
              <a:t>High-Speed Internet Access</a:t>
            </a:r>
          </a:p>
          <a:p>
            <a:r>
              <a:rPr lang="en-US" dirty="0"/>
              <a:t>Instant Messaging</a:t>
            </a:r>
          </a:p>
          <a:p>
            <a:r>
              <a:rPr lang="en-US" dirty="0"/>
              <a:t>MP3 Players (iPod)</a:t>
            </a:r>
          </a:p>
          <a:p>
            <a:r>
              <a:rPr lang="en-US" dirty="0"/>
              <a:t>Personal DVD players</a:t>
            </a:r>
          </a:p>
          <a:p>
            <a:r>
              <a:rPr lang="en-US" dirty="0"/>
              <a:t>Digital Cameras</a:t>
            </a:r>
          </a:p>
        </p:txBody>
      </p:sp>
      <p:sp>
        <p:nvSpPr>
          <p:cNvPr id="133144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Communicating With Gen Y</a:t>
            </a:r>
          </a:p>
        </p:txBody>
      </p:sp>
    </p:spTree>
    <p:extLst>
      <p:ext uri="{BB962C8B-B14F-4D97-AF65-F5344CB8AC3E}">
        <p14:creationId xmlns:p14="http://schemas.microsoft.com/office/powerpoint/2010/main" val="10865360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33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3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3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3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1" grpId="0" build="p" advAuto="5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5" name="Picture 5" descr="GEN 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6200" y="1143000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6" name="Picture 6" descr="GEN Y -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600" y="4495800"/>
            <a:ext cx="84074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2" name="Picture 2" descr="GEN Y 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7162800" cy="519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3" name="Picture 3" descr="GEN Y -0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8128000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Communicating With Gen Y</a:t>
            </a:r>
          </a:p>
        </p:txBody>
      </p:sp>
    </p:spTree>
    <p:extLst>
      <p:ext uri="{BB962C8B-B14F-4D97-AF65-F5344CB8AC3E}">
        <p14:creationId xmlns:p14="http://schemas.microsoft.com/office/powerpoint/2010/main" val="2063643621"/>
      </p:ext>
    </p:extLst>
  </p:cSld>
  <p:clrMapOvr>
    <a:masterClrMapping/>
  </p:clrMapOvr>
  <p:transition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88" name="Picture 16" descr="2100"/>
          <p:cNvPicPr>
            <a:picLocks noChangeAspect="1" noChangeArrowheads="1"/>
          </p:cNvPicPr>
          <p:nvPr/>
        </p:nvPicPr>
        <p:blipFill>
          <a:blip r:embed="rId3" cstate="screen">
            <a:lum bright="58000" contrast="-7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414629" flipV="1">
            <a:off x="990600" y="1597025"/>
            <a:ext cx="7523163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Generation Y - Technology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7848600"/>
          </a:xfrm>
        </p:spPr>
        <p:txBody>
          <a:bodyPr/>
          <a:lstStyle/>
          <a:p>
            <a:r>
              <a:rPr lang="en-US"/>
              <a:t>Internet is the media of choice.</a:t>
            </a:r>
          </a:p>
          <a:p>
            <a:r>
              <a:rPr lang="en-US"/>
              <a:t>First generation to grow up with computers in the home</a:t>
            </a:r>
          </a:p>
          <a:p>
            <a:r>
              <a:rPr lang="en-US"/>
              <a:t>75% - 90% of the of the teenagers have a computer at home</a:t>
            </a:r>
          </a:p>
          <a:p>
            <a:r>
              <a:rPr lang="en-US"/>
              <a:t>50% have access to the Internet from home</a:t>
            </a:r>
          </a:p>
          <a:p>
            <a:r>
              <a:rPr lang="en-US"/>
              <a:t>Using computers since nursery school</a:t>
            </a:r>
          </a:p>
        </p:txBody>
      </p:sp>
    </p:spTree>
    <p:extLst>
      <p:ext uri="{BB962C8B-B14F-4D97-AF65-F5344CB8AC3E}">
        <p14:creationId xmlns:p14="http://schemas.microsoft.com/office/powerpoint/2010/main" val="42313545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21" name="Picture 9" descr="403217_webc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1042">
            <a:off x="7010400" y="2057400"/>
            <a:ext cx="16795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Graphics oriented, see text as supporting visual methods</a:t>
            </a:r>
          </a:p>
          <a:p>
            <a:pPr lvl="1"/>
            <a:r>
              <a:rPr lang="en-US"/>
              <a:t>A picture is worth a thousand words</a:t>
            </a:r>
          </a:p>
          <a:p>
            <a:r>
              <a:rPr lang="en-US"/>
              <a:t>Thrive on change</a:t>
            </a:r>
          </a:p>
          <a:p>
            <a:pPr lvl="1"/>
            <a:r>
              <a:rPr lang="en-US"/>
              <a:t>Variety = a few things that change frequently</a:t>
            </a:r>
          </a:p>
          <a:p>
            <a:r>
              <a:rPr lang="en-US"/>
              <a:t>Demand quick, if not instant, gratification</a:t>
            </a:r>
          </a:p>
          <a:p>
            <a:r>
              <a:rPr lang="en-US"/>
              <a:t>Self-Reliant: Used to doing it (and many other things) themselves, multi-taskers</a:t>
            </a:r>
          </a:p>
          <a:p>
            <a:pPr lvl="1"/>
            <a:endParaRPr lang="en-US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Generation Y</a:t>
            </a:r>
          </a:p>
        </p:txBody>
      </p:sp>
    </p:spTree>
    <p:extLst>
      <p:ext uri="{BB962C8B-B14F-4D97-AF65-F5344CB8AC3E}">
        <p14:creationId xmlns:p14="http://schemas.microsoft.com/office/powerpoint/2010/main" val="25860787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598613"/>
            <a:ext cx="8229600" cy="5715000"/>
          </a:xfrm>
          <a:noFill/>
        </p:spPr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Gen Y </a:t>
            </a:r>
            <a:r>
              <a:rPr lang="en-US" dirty="0" smtClean="0"/>
              <a:t>population is </a:t>
            </a:r>
            <a:r>
              <a:rPr lang="en-US" dirty="0"/>
              <a:t>32% of the total population</a:t>
            </a:r>
          </a:p>
          <a:p>
            <a:r>
              <a:rPr lang="en-US" dirty="0"/>
              <a:t>Grew up in media saturated, brand conscious world = raised as consumers</a:t>
            </a:r>
          </a:p>
          <a:p>
            <a:r>
              <a:rPr lang="en-US" dirty="0"/>
              <a:t>What do you think students look for in an advertisement? It might surprise you that from our research it is unvarnished truth, irony and humor</a:t>
            </a:r>
          </a:p>
          <a:p>
            <a:pPr>
              <a:buFontTx/>
              <a:buNone/>
            </a:pPr>
            <a:r>
              <a:rPr lang="en-US" sz="2800" dirty="0"/>
              <a:t>				  </a:t>
            </a:r>
            <a:r>
              <a:rPr lang="en-US" sz="2800" i="1" dirty="0"/>
              <a:t>	 	         </a:t>
            </a:r>
            <a:r>
              <a:rPr lang="en-US" sz="2400" i="1" dirty="0"/>
              <a:t>University Publications</a:t>
            </a:r>
            <a:br>
              <a:rPr lang="en-US" sz="2400" i="1" dirty="0"/>
            </a:br>
            <a:r>
              <a:rPr lang="en-US" sz="2400" i="1" dirty="0"/>
              <a:t>			       	        California State University, Chico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73050"/>
            <a:ext cx="7543800" cy="1143000"/>
          </a:xfrm>
          <a:noFill/>
        </p:spPr>
        <p:txBody>
          <a:bodyPr/>
          <a:lstStyle/>
          <a:p>
            <a:r>
              <a:rPr lang="en-US"/>
              <a:t>Generation Y</a:t>
            </a:r>
          </a:p>
        </p:txBody>
      </p:sp>
      <p:grpSp>
        <p:nvGrpSpPr>
          <p:cNvPr id="116750" name="Group 14"/>
          <p:cNvGrpSpPr>
            <a:grpSpLocks/>
          </p:cNvGrpSpPr>
          <p:nvPr/>
        </p:nvGrpSpPr>
        <p:grpSpPr bwMode="auto">
          <a:xfrm>
            <a:off x="594259" y="5341284"/>
            <a:ext cx="3124200" cy="1289050"/>
            <a:chOff x="528" y="3168"/>
            <a:chExt cx="2424" cy="1000"/>
          </a:xfrm>
        </p:grpSpPr>
        <p:pic>
          <p:nvPicPr>
            <p:cNvPr id="116748" name="Picture 12" descr="435798_cd_player_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339447">
              <a:off x="1728" y="3168"/>
              <a:ext cx="1224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749" name="Picture 13" descr="5005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3408"/>
              <a:ext cx="1336" cy="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95411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A&amp;M Pallette">
      <a:dk1>
        <a:sysClr val="windowText" lastClr="000000"/>
      </a:dk1>
      <a:lt1>
        <a:srgbClr val="FFF2D4"/>
      </a:lt1>
      <a:dk2>
        <a:srgbClr val="003D4D"/>
      </a:dk2>
      <a:lt2>
        <a:srgbClr val="E7DED0"/>
      </a:lt2>
      <a:accent1>
        <a:srgbClr val="836E2C"/>
      </a:accent1>
      <a:accent2>
        <a:srgbClr val="6C491D"/>
      </a:accent2>
      <a:accent3>
        <a:srgbClr val="4F552A"/>
      </a:accent3>
      <a:accent4>
        <a:srgbClr val="B7A66D"/>
      </a:accent4>
      <a:accent5>
        <a:srgbClr val="293E6B"/>
      </a:accent5>
      <a:accent6>
        <a:srgbClr val="BABCBE"/>
      </a:accent6>
      <a:hlink>
        <a:srgbClr val="500000"/>
      </a:hlink>
      <a:folHlink>
        <a:srgbClr val="595959"/>
      </a:folHlink>
    </a:clrScheme>
    <a:fontScheme name="Custom 1">
      <a:majorFont>
        <a:latin typeface="Gill Sans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&amp;M Pallette">
    <a:dk1>
      <a:sysClr val="windowText" lastClr="000000"/>
    </a:dk1>
    <a:lt1>
      <a:srgbClr val="FFF2D4"/>
    </a:lt1>
    <a:dk2>
      <a:srgbClr val="003D4D"/>
    </a:dk2>
    <a:lt2>
      <a:srgbClr val="E7DED0"/>
    </a:lt2>
    <a:accent1>
      <a:srgbClr val="836E2C"/>
    </a:accent1>
    <a:accent2>
      <a:srgbClr val="6C491D"/>
    </a:accent2>
    <a:accent3>
      <a:srgbClr val="4F552A"/>
    </a:accent3>
    <a:accent4>
      <a:srgbClr val="B7A66D"/>
    </a:accent4>
    <a:accent5>
      <a:srgbClr val="293E6B"/>
    </a:accent5>
    <a:accent6>
      <a:srgbClr val="BABCBE"/>
    </a:accent6>
    <a:hlink>
      <a:srgbClr val="500000"/>
    </a:hlink>
    <a:folHlink>
      <a:srgbClr val="595959"/>
    </a:folHlink>
  </a:clrScheme>
  <a:fontScheme name="Custom 1">
    <a:majorFont>
      <a:latin typeface="Gill Sans MT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463</TotalTime>
  <Words>900</Words>
  <Application>Microsoft Office PowerPoint</Application>
  <PresentationFormat>On-screen Show (4:3)</PresentationFormat>
  <Paragraphs>186</Paragraphs>
  <Slides>32</Slides>
  <Notes>19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Blank</vt:lpstr>
      <vt:lpstr>Controlling the Message</vt:lpstr>
      <vt:lpstr>About A&amp;M</vt:lpstr>
      <vt:lpstr>About Transportation Services</vt:lpstr>
      <vt:lpstr>PowerPoint Presentation</vt:lpstr>
      <vt:lpstr>Communicating With Gen Y</vt:lpstr>
      <vt:lpstr>Communicating With Gen Y</vt:lpstr>
      <vt:lpstr>Generation Y - Technology</vt:lpstr>
      <vt:lpstr>Generation Y</vt:lpstr>
      <vt:lpstr>Generation Y</vt:lpstr>
      <vt:lpstr>Annual Permit Registration</vt:lpstr>
      <vt:lpstr>Annual Permit Registration</vt:lpstr>
      <vt:lpstr>Annual Permit Registration</vt:lpstr>
      <vt:lpstr>Football</vt:lpstr>
      <vt:lpstr>PowerPoint Presentation</vt:lpstr>
      <vt:lpstr>Football</vt:lpstr>
      <vt:lpstr>Football</vt:lpstr>
      <vt:lpstr>Football</vt:lpstr>
      <vt:lpstr>PowerPoint Presentation</vt:lpstr>
      <vt:lpstr>Football</vt:lpstr>
      <vt:lpstr>Get to the Grid!</vt:lpstr>
      <vt:lpstr>Move In</vt:lpstr>
      <vt:lpstr>Verrus Campaign</vt:lpstr>
      <vt:lpstr>Student Newspaper</vt:lpstr>
      <vt:lpstr>Public Website</vt:lpstr>
      <vt:lpstr>Social Media</vt:lpstr>
      <vt:lpstr>Other resources</vt:lpstr>
      <vt:lpstr>Click to Chat</vt:lpstr>
      <vt:lpstr>Annual Customer Survey</vt:lpstr>
      <vt:lpstr>Annual Customer Survey</vt:lpstr>
      <vt:lpstr>TheHUB Intranet Site</vt:lpstr>
      <vt:lpstr>Orientation Video</vt:lpstr>
      <vt:lpstr>PowerPoint Presentation</vt:lpstr>
    </vt:vector>
  </TitlesOfParts>
  <Company>TAMU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Controlling the Message</dc:title>
  <dc:creator>jlegrevellec</dc:creator>
  <cp:lastModifiedBy>jlegrevellec</cp:lastModifiedBy>
  <cp:revision>79</cp:revision>
  <dcterms:created xsi:type="dcterms:W3CDTF">2011-01-28T16:03:16Z</dcterms:created>
  <dcterms:modified xsi:type="dcterms:W3CDTF">2011-03-17T16:19:57Z</dcterms:modified>
</cp:coreProperties>
</file>