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4"/>
  </p:notesMasterIdLst>
  <p:sldIdLst>
    <p:sldId id="256" r:id="rId3"/>
    <p:sldId id="273" r:id="rId4"/>
    <p:sldId id="260" r:id="rId5"/>
    <p:sldId id="292" r:id="rId6"/>
    <p:sldId id="294" r:id="rId7"/>
    <p:sldId id="293" r:id="rId8"/>
    <p:sldId id="311" r:id="rId9"/>
    <p:sldId id="261" r:id="rId10"/>
    <p:sldId id="274" r:id="rId11"/>
    <p:sldId id="314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262" r:id="rId22"/>
    <p:sldId id="275" r:id="rId23"/>
    <p:sldId id="264" r:id="rId24"/>
    <p:sldId id="265" r:id="rId25"/>
    <p:sldId id="267" r:id="rId26"/>
    <p:sldId id="295" r:id="rId27"/>
    <p:sldId id="263" r:id="rId28"/>
    <p:sldId id="280" r:id="rId29"/>
    <p:sldId id="288" r:id="rId30"/>
    <p:sldId id="298" r:id="rId31"/>
    <p:sldId id="297" r:id="rId32"/>
    <p:sldId id="299" r:id="rId33"/>
    <p:sldId id="296" r:id="rId34"/>
    <p:sldId id="269" r:id="rId35"/>
    <p:sldId id="270" r:id="rId36"/>
    <p:sldId id="271" r:id="rId37"/>
    <p:sldId id="284" r:id="rId38"/>
    <p:sldId id="283" r:id="rId39"/>
    <p:sldId id="286" r:id="rId40"/>
    <p:sldId id="281" r:id="rId41"/>
    <p:sldId id="282" r:id="rId42"/>
    <p:sldId id="287" r:id="rId43"/>
    <p:sldId id="289" r:id="rId44"/>
    <p:sldId id="279" r:id="rId45"/>
    <p:sldId id="310" r:id="rId46"/>
    <p:sldId id="278" r:id="rId47"/>
    <p:sldId id="313" r:id="rId48"/>
    <p:sldId id="272" r:id="rId49"/>
    <p:sldId id="277" r:id="rId50"/>
    <p:sldId id="312" r:id="rId51"/>
    <p:sldId id="309" r:id="rId52"/>
    <p:sldId id="259" r:id="rId53"/>
  </p:sldIdLst>
  <p:sldSz cx="9144000" cy="6858000" type="screen4x3"/>
  <p:notesSz cx="6858000" cy="9144000"/>
  <p:embeddedFontLst>
    <p:embeddedFont>
      <p:font typeface="Berlin Sans FB" pitchFamily="34" charset="0"/>
      <p:regular r:id="rId55"/>
      <p:bold r:id="rId56"/>
    </p:embeddedFont>
    <p:embeddedFont>
      <p:font typeface="Bernard MT Condensed" pitchFamily="18" charset="0"/>
      <p:regular r:id="rId57"/>
    </p:embeddedFont>
    <p:embeddedFont>
      <p:font typeface="Freestyle Script" pitchFamily="66" charset="0"/>
      <p:regular r:id="rId58"/>
    </p:embeddedFont>
    <p:embeddedFont>
      <p:font typeface="Book Antiqua" pitchFamily="18" charset="0"/>
      <p:regular r:id="rId59"/>
      <p:bold r:id="rId60"/>
      <p:italic r:id="rId61"/>
      <p:boldItalic r:id="rId62"/>
    </p:embeddedFont>
    <p:embeddedFont>
      <p:font typeface="Calibri" pitchFamily="34" charset="0"/>
      <p:regular r:id="rId63"/>
      <p:bold r:id="rId64"/>
      <p:italic r:id="rId65"/>
      <p:boldItalic r:id="rId66"/>
    </p:embeddedFont>
    <p:embeddedFont>
      <p:font typeface="Baskerville Old Face" pitchFamily="18" charset="0"/>
      <p:regular r:id="rId67"/>
    </p:embeddedFont>
    <p:embeddedFont>
      <p:font typeface="Aharoni" pitchFamily="2" charset="-79"/>
      <p:bold r:id="rId68"/>
    </p:embeddedFont>
    <p:embeddedFont>
      <p:font typeface="Castellar" pitchFamily="18" charset="0"/>
      <p:regular r:id="rId69"/>
    </p:embeddedFont>
    <p:embeddedFont>
      <p:font typeface="Snap ITC" pitchFamily="82" charset="0"/>
      <p:regular r:id="rId70"/>
    </p:embeddedFont>
    <p:embeddedFont>
      <p:font typeface="Goudy Stout" pitchFamily="18" charset="0"/>
      <p:regular r:id="rId71"/>
    </p:embeddedFont>
    <p:embeddedFont>
      <p:font typeface="Gill Sans MT" pitchFamily="34" charset="0"/>
      <p:regular r:id="rId72"/>
      <p:bold r:id="rId73"/>
      <p:italic r:id="rId74"/>
      <p:boldItalic r:id="rId75"/>
    </p:embeddedFont>
    <p:embeddedFont>
      <p:font typeface="Broadway" pitchFamily="82" charset="0"/>
      <p:regular r:id="rId76"/>
    </p:embeddedFont>
    <p:embeddedFont>
      <p:font typeface="FangSong" pitchFamily="49" charset="-122"/>
      <p:regular r:id="rId77"/>
    </p:embeddedFont>
    <p:embeddedFont>
      <p:font typeface="Bauhaus 93" pitchFamily="82" charset="0"/>
      <p:regular r:id="rId78"/>
    </p:embeddedFont>
    <p:embeddedFont>
      <p:font typeface="Berlin Sans FB Demi" pitchFamily="34" charset="0"/>
      <p:bold r:id="rId7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00"/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42" y="-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font" Target="fonts/font22.fntdata"/><Relationship Id="rId7" Type="http://schemas.openxmlformats.org/officeDocument/2006/relationships/slide" Target="slides/slide5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font" Target="fonts/font25.fntdata"/><Relationship Id="rId5" Type="http://schemas.openxmlformats.org/officeDocument/2006/relationships/slide" Target="slides/slide3.xml"/><Relationship Id="rId61" Type="http://schemas.openxmlformats.org/officeDocument/2006/relationships/font" Target="fonts/font7.fntdata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8.fntdata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BDF4F-BF35-4769-B3EB-1C1ABFF6BBF0}" type="datetimeFigureOut">
              <a:rPr lang="en-US" smtClean="0"/>
              <a:t>6/4/2012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01BEB-56B9-4518-B487-8A72B316F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99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Multi-thousand</a:t>
            </a:r>
            <a:r>
              <a:rPr lang="en-US" baseline="0" dirty="0" smtClean="0"/>
              <a:t> conferences</a:t>
            </a:r>
          </a:p>
          <a:p>
            <a:r>
              <a:rPr lang="en-US" baseline="0" dirty="0" smtClean="0"/>
              <a:t>NCAA regional playoff events for baseball, basketball, tennis, soccer, track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1BEB-56B9-4518-B487-8A72B316FF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89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Learn to offer a safe venue by planning for traffic, enforcement and pedestrian and vehicular movement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1BEB-56B9-4518-B487-8A72B316FFA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27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don’t lose sight</a:t>
            </a:r>
            <a:r>
              <a:rPr lang="en-US" baseline="0" dirty="0" smtClean="0"/>
              <a:t> of providing great service and limiting restrictions to what is necessary. Make them feel welcome and special.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1BEB-56B9-4518-B487-8A72B316FFA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2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D22797C-0B0A-4A79-8CB7-0DCE9B798721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dirty="0" smtClean="0">
                <a:latin typeface="Arial" pitchFamily="34" charset="0"/>
              </a:rPr>
              <a:t>Department budget of $26 million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Arial" pitchFamily="34" charset="0"/>
              </a:rPr>
              <a:t>Parking budget of $8 million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Arial" pitchFamily="34" charset="0"/>
              </a:rPr>
              <a:t>Transit budget of $5 million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Arial" pitchFamily="34" charset="0"/>
              </a:rPr>
              <a:t>108 employees</a:t>
            </a:r>
          </a:p>
          <a:p>
            <a:pPr eaLnBrk="1" hangingPunct="1">
              <a:buFontTx/>
              <a:buChar char="•"/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Regardless of your size,</a:t>
            </a:r>
            <a:r>
              <a:rPr lang="en-US" baseline="0" dirty="0" smtClean="0"/>
              <a:t> PLANNING for success is critical to success</a:t>
            </a:r>
            <a:endParaRPr lang="en-US" dirty="0" smtClean="0"/>
          </a:p>
          <a:p>
            <a:r>
              <a:rPr lang="en-US" dirty="0" smtClean="0"/>
              <a:t>534 RV spaces with potential</a:t>
            </a:r>
            <a:r>
              <a:rPr lang="en-US" baseline="0" dirty="0" smtClean="0"/>
              <a:t> this season to top 650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1BEB-56B9-4518-B487-8A72B316FF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70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STAFFING:</a:t>
            </a:r>
          </a:p>
          <a:p>
            <a:r>
              <a:rPr lang="en-US" dirty="0" smtClean="0"/>
              <a:t>Administrators</a:t>
            </a:r>
            <a:r>
              <a:rPr lang="en-US" baseline="0" dirty="0" smtClean="0"/>
              <a:t> – directors, managers, supervisors – have enough eyes on the event (18-20)</a:t>
            </a:r>
          </a:p>
          <a:p>
            <a:r>
              <a:rPr lang="en-US" baseline="0" dirty="0" smtClean="0"/>
              <a:t>Budgeted employees – experienced and knowledgeable about the campus layout (45-50)</a:t>
            </a:r>
          </a:p>
          <a:p>
            <a:r>
              <a:rPr lang="en-US" baseline="0" dirty="0" smtClean="0"/>
              <a:t>Student Workers (60-65)</a:t>
            </a:r>
          </a:p>
          <a:p>
            <a:r>
              <a:rPr lang="en-US" baseline="0" dirty="0" smtClean="0"/>
              <a:t>Temp event staff (30)</a:t>
            </a:r>
          </a:p>
          <a:p>
            <a:endParaRPr lang="en-US" baseline="0" dirty="0" smtClean="0"/>
          </a:p>
          <a:p>
            <a:r>
              <a:rPr lang="en-US" baseline="0" dirty="0" smtClean="0"/>
              <a:t>EQUIPMENT:</a:t>
            </a:r>
          </a:p>
          <a:p>
            <a:r>
              <a:rPr lang="en-US" baseline="0" dirty="0" smtClean="0"/>
              <a:t>Barricades, signs, ropes, cones, barriers – enough to ensure success</a:t>
            </a:r>
          </a:p>
          <a:p>
            <a:r>
              <a:rPr lang="en-US" baseline="0" dirty="0" smtClean="0"/>
              <a:t>Contract out if not able to handle </a:t>
            </a:r>
            <a:r>
              <a:rPr lang="en-US" baseline="0" dirty="0" err="1" smtClean="0"/>
              <a:t>inhouse</a:t>
            </a:r>
            <a:endParaRPr lang="en-US" baseline="0" dirty="0" smtClean="0"/>
          </a:p>
          <a:p>
            <a:r>
              <a:rPr lang="en-US" baseline="0" dirty="0" smtClean="0"/>
              <a:t>Shirts, vests, food, umbrellas, sunscreen, tents, radios, night lights (blinking), golf carts, </a:t>
            </a:r>
            <a:r>
              <a:rPr lang="en-US" baseline="0" dirty="0" err="1" smtClean="0"/>
              <a:t>porta</a:t>
            </a:r>
            <a:r>
              <a:rPr lang="en-US" baseline="0" dirty="0" smtClean="0"/>
              <a:t> potties, dump stations, sewer trucks,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PARKING PLAN:</a:t>
            </a:r>
          </a:p>
          <a:p>
            <a:r>
              <a:rPr lang="en-US" baseline="0" dirty="0" smtClean="0"/>
              <a:t>Donor lots, season parking pass areas, disabled parking, employee parking, cash lots, RVs, tailgaters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TRANSIT:</a:t>
            </a:r>
          </a:p>
          <a:p>
            <a:r>
              <a:rPr lang="en-US" baseline="0" dirty="0" smtClean="0"/>
              <a:t>Consider routes away from traffic congestion; hours of operation; getting employees to venue; on-campus; off-campus; disabled; park and ride</a:t>
            </a:r>
          </a:p>
          <a:p>
            <a:endParaRPr lang="en-US" baseline="0" dirty="0" smtClean="0"/>
          </a:p>
          <a:p>
            <a:r>
              <a:rPr lang="en-US" baseline="0" dirty="0" smtClean="0"/>
              <a:t>GETTING THE WORD OUT:</a:t>
            </a:r>
          </a:p>
          <a:p>
            <a:r>
              <a:rPr lang="en-US" baseline="0" dirty="0" smtClean="0"/>
              <a:t>In advance so customers can plan ahead – helps them and you. </a:t>
            </a:r>
          </a:p>
          <a:p>
            <a:r>
              <a:rPr lang="en-US" baseline="0" dirty="0" smtClean="0"/>
              <a:t>	Customers coming to the event</a:t>
            </a:r>
          </a:p>
          <a:p>
            <a:r>
              <a:rPr lang="en-US" baseline="0" dirty="0" smtClean="0"/>
              <a:t>	Customers coming to campus but not for the event</a:t>
            </a:r>
          </a:p>
          <a:p>
            <a:r>
              <a:rPr lang="en-US" baseline="0" dirty="0" smtClean="0"/>
              <a:t>	Customers displaced because of the event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1BEB-56B9-4518-B487-8A72B316FF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98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Internal Communication –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Our units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SPEV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Enforcement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Barricade &amp; Sign Crew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Marketing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Customer Service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Transit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Vehicle Maintenance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University Units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Athletics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UPD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EHS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Facilities Services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Waste Management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Landscape Management – turn off sprinkler systems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Student Affairs – manage student groups involved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Administrators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Event Coordinators – help limit conflicts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Community units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City Police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County Law Enforcement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Media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Department of Transportation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1BEB-56B9-4518-B487-8A72B316FF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91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External Communication</a:t>
            </a:r>
          </a:p>
          <a:p>
            <a:endParaRPr lang="en-US" dirty="0" smtClean="0"/>
          </a:p>
          <a:p>
            <a:r>
              <a:rPr lang="en-US" dirty="0" smtClean="0"/>
              <a:t>Corner Peel - $400 per</a:t>
            </a:r>
            <a:r>
              <a:rPr lang="en-US" baseline="0" dirty="0" smtClean="0"/>
              <a:t> game (Friday and game day); 250,000 hits per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1BEB-56B9-4518-B487-8A72B316FF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71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members of your internal groups are also talking to and directing IE communicating with your external customers,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1BEB-56B9-4518-B487-8A72B316FF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76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only did we have to help get these</a:t>
            </a:r>
            <a:r>
              <a:rPr lang="en-US" baseline="0" dirty="0" smtClean="0"/>
              <a:t> 90,000 fans to the game, now we need to help get them away safely and </a:t>
            </a:r>
            <a:r>
              <a:rPr lang="en-US" baseline="0" dirty="0" err="1" smtClean="0"/>
              <a:t>effiently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1BEB-56B9-4518-B487-8A72B316FFA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3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Understand how to use pricing strategy to realize revenue growth potential while offsetting costs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01BEB-56B9-4518-B487-8A72B316FFA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70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51387-DA64-4F33-A5E3-7D3471E58F03}" type="datetimeFigureOut">
              <a:rPr lang="en-US"/>
              <a:pPr>
                <a:defRPr/>
              </a:pPr>
              <a:t>6/4/2012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644EA-CDD6-4A70-905A-49AF39ED0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5A662-4DFD-4BA1-8E78-389C8DC48635}" type="datetimeFigureOut">
              <a:rPr lang="en-US"/>
              <a:pPr>
                <a:defRPr/>
              </a:pPr>
              <a:t>6/4/2012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B86B4-3AD5-4272-85D8-522D83A23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10AF7-A22E-4DDC-AF9A-9062E79671D0}" type="datetimeFigureOut">
              <a:rPr lang="en-US"/>
              <a:pPr>
                <a:defRPr/>
              </a:pPr>
              <a:t>6/4/2012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79747-5DE3-4C90-B595-C1F4F8A69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grayWhite">
          <a:xfrm>
            <a:off x="0" y="914400"/>
            <a:ext cx="9144000" cy="5943600"/>
          </a:xfrm>
          <a:prstGeom prst="rect">
            <a:avLst/>
          </a:prstGeom>
          <a:solidFill>
            <a:srgbClr val="5000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2D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FFF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2D4"/>
              </a:solidFill>
            </a:endParaRPr>
          </a:p>
        </p:txBody>
      </p:sp>
      <p:pic>
        <p:nvPicPr>
          <p:cNvPr id="28" name="Picture 27" descr="primaryWhiteMaroon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960" y="228600"/>
            <a:ext cx="1844040" cy="4572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FFF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363636"/>
                </a:solidFill>
                <a:latin typeface="Gill Sans MT" pitchFamily="34" charset="0"/>
              </a:rPr>
              <a:t>transport.tamu.edu</a:t>
            </a:r>
            <a:endParaRPr lang="en-US" sz="2400" b="1" dirty="0">
              <a:solidFill>
                <a:srgbClr val="363636"/>
              </a:solidFill>
              <a:latin typeface="Gill Sans M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0" y="-457200"/>
            <a:ext cx="4925161" cy="18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01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9EF97BC-0764-4D30-9177-0052CB4934EF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6/4/2012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F60D3D7-E7D0-4FE8-BF18-740A2A2D83ED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169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9EF97BC-0764-4D30-9177-0052CB4934EF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6/4/2012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F60D3D7-E7D0-4FE8-BF18-740A2A2D83ED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312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9EF97BC-0764-4D30-9177-0052CB4934EF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6/4/2012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F60D3D7-E7D0-4FE8-BF18-740A2A2D83ED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938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9EF97BC-0764-4D30-9177-0052CB4934EF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6/4/2012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F60D3D7-E7D0-4FE8-BF18-740A2A2D83ED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726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9EF97BC-0764-4D30-9177-0052CB4934EF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6/4/2012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F60D3D7-E7D0-4FE8-BF18-740A2A2D83ED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250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9EF97BC-0764-4D30-9177-0052CB4934EF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6/4/2012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F60D3D7-E7D0-4FE8-BF18-740A2A2D83ED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09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9EF97BC-0764-4D30-9177-0052CB4934EF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6/4/2012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F60D3D7-E7D0-4FE8-BF18-740A2A2D83ED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3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FB2B2-C8F6-487A-A9FD-9716A5AFF416}" type="datetimeFigureOut">
              <a:rPr lang="en-US"/>
              <a:pPr>
                <a:defRPr/>
              </a:pPr>
              <a:t>6/4/2012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189CC-5D6F-4A8F-858B-29F4E97F7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9EF97BC-0764-4D30-9177-0052CB4934EF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6/4/2012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F60D3D7-E7D0-4FE8-BF18-740A2A2D83ED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473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9EF97BC-0764-4D30-9177-0052CB4934EF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6/4/2012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F60D3D7-E7D0-4FE8-BF18-740A2A2D83ED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149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9EF97BC-0764-4D30-9177-0052CB4934EF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6/4/2012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F60D3D7-E7D0-4FE8-BF18-740A2A2D83ED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03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A9768-CF19-4973-A2EB-C8251F222E79}" type="datetimeFigureOut">
              <a:rPr lang="en-US"/>
              <a:pPr>
                <a:defRPr/>
              </a:pPr>
              <a:t>6/4/2012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62862-2EAC-46E3-83DF-C21C9AE5B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0C805-2AA6-4E62-8DB8-4768E0A72AC7}" type="datetimeFigureOut">
              <a:rPr lang="en-US"/>
              <a:pPr>
                <a:defRPr/>
              </a:pPr>
              <a:t>6/4/2012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AECFD-C11E-425B-9FAB-69536CDB9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FDCDF-D566-41B4-881E-5A9A35EAEEBB}" type="datetimeFigureOut">
              <a:rPr lang="en-US"/>
              <a:pPr>
                <a:defRPr/>
              </a:pPr>
              <a:t>6/4/2012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4558F-8079-40F2-B44F-8AFE79984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113D3-94D1-4799-B2A2-6D915A163516}" type="datetimeFigureOut">
              <a:rPr lang="en-US"/>
              <a:pPr>
                <a:defRPr/>
              </a:pPr>
              <a:t>6/4/2012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50690-A72B-4364-9F57-E219BB26F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71877-A916-4785-8AE8-6DA67C519E1B}" type="datetimeFigureOut">
              <a:rPr lang="en-US"/>
              <a:pPr>
                <a:defRPr/>
              </a:pPr>
              <a:t>6/4/2012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2E471-8885-47DB-AFFB-B2C4B8E8C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A24D-4DE2-438F-9FDF-0AE36E189293}" type="datetimeFigureOut">
              <a:rPr lang="en-US"/>
              <a:pPr>
                <a:defRPr/>
              </a:pPr>
              <a:t>6/4/2012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3A6BF-731E-46F7-B13E-B286BD659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41FD2-B494-4F80-8297-185D16E5E153}" type="datetimeFigureOut">
              <a:rPr lang="en-US"/>
              <a:pPr>
                <a:defRPr/>
              </a:pPr>
              <a:t>6/4/2012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0A7A1-8A1B-448D-8DD1-049317A41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351ACF-B0F3-46E6-AEB8-2F0096FF72B8}" type="datetimeFigureOut">
              <a:rPr lang="en-US"/>
              <a:pPr>
                <a:defRPr/>
              </a:pPr>
              <a:t>6/4/2012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3707BB-3247-49AA-8CF5-DF8BE3F7A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5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2D4"/>
              </a:solidFill>
            </a:endParaRPr>
          </a:p>
        </p:txBody>
      </p:sp>
      <p:pic>
        <p:nvPicPr>
          <p:cNvPr id="12" name="Picture 11" descr="primaryWhiteMaroon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6200" y="76200"/>
            <a:ext cx="1335786" cy="2946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500000"/>
          </a:solidFill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2D4"/>
                </a:solidFill>
                <a:latin typeface="Gill Sans MT" pitchFamily="34" charset="0"/>
                <a:cs typeface="+mn-cs"/>
              </a:rPr>
              <a:t>transport.tamu.edu</a:t>
            </a:r>
            <a:endParaRPr lang="en-US" dirty="0">
              <a:solidFill>
                <a:srgbClr val="FFF2D4"/>
              </a:solidFill>
              <a:latin typeface="Gill Sans MT" pitchFamily="34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6200"/>
            <a:ext cx="1601819" cy="3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5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transport.tamu.edu/about/presentations/2012/BigEvents/ResourcesSlide10.wmv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transport.tamu.edu/about/presentations/2012/BigEvents/SafetySlide44.wmv" TargetMode="Externa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transport.tamu.edu/about/presentations/2012/BigEvents/ReviewReviseSlide46.wmv" TargetMode="Externa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transport.tamu.edu/about/presentations/2012/BigEvents/WrapUpSlide49.wmv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transport.tamu.edu/about/presentations/2012/BigEvents/OpeningSlide7.wmv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i="1" dirty="0"/>
              <a:t>Big Events</a:t>
            </a:r>
            <a:br>
              <a:rPr lang="en-US" sz="5400" b="1" i="1" dirty="0"/>
            </a:br>
            <a:r>
              <a:rPr lang="en-US" sz="3600" b="1" i="1" dirty="0"/>
              <a:t>Maximizing Resources, Revenue and Options</a:t>
            </a:r>
            <a:br>
              <a:rPr lang="en-US" sz="3600" b="1" i="1" dirty="0"/>
            </a:br>
            <a:endParaRPr lang="en-US" sz="3600" b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685800"/>
          </a:xfrm>
        </p:spPr>
        <p:txBody>
          <a:bodyPr rtlCol="0">
            <a:normAutofit fontScale="4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1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Debbie Hoffmann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1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Associate Director, Texas A&amp;M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Video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http://transport.tamu.edu/about/presentations/2012/BigEvents/ResourcesSlide10.wmv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87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Comprehensive Plan Should Consider...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Staffing</a:t>
            </a:r>
          </a:p>
          <a:p>
            <a:r>
              <a:rPr lang="en-US" dirty="0" smtClean="0"/>
              <a:t>Equipment</a:t>
            </a:r>
          </a:p>
          <a:p>
            <a:r>
              <a:rPr lang="en-US" dirty="0" smtClean="0"/>
              <a:t>Parking</a:t>
            </a:r>
          </a:p>
          <a:p>
            <a:r>
              <a:rPr lang="en-US" dirty="0" smtClean="0"/>
              <a:t>Transit</a:t>
            </a:r>
          </a:p>
          <a:p>
            <a:r>
              <a:rPr lang="en-US" dirty="0" smtClean="0"/>
              <a:t>Getting the Word Out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1676400"/>
            <a:ext cx="2057400" cy="1543050"/>
          </a:xfrm>
          <a:prstGeom prst="rect">
            <a:avLst/>
          </a:prstGeom>
        </p:spPr>
      </p:pic>
      <p:pic>
        <p:nvPicPr>
          <p:cNvPr id="5" name="Picture 4" descr="IMG_0938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62175"/>
            <a:ext cx="251460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100_0007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286" y="4455885"/>
            <a:ext cx="236220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G_0413_mod"/>
          <p:cNvPicPr>
            <a:picLocks noGrp="1" noChangeAspect="1"/>
          </p:cNvPicPr>
          <p:nvPr isPhoto="1"/>
        </p:nvPicPr>
        <p:blipFill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45" y="4242252"/>
            <a:ext cx="1488962" cy="1985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091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5400000">
            <a:off x="8338066" y="59875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Misc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8346233" y="50731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RV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8338066" y="41587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Permits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8340013" y="3244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Lot </a:t>
            </a:r>
            <a:r>
              <a:rPr lang="en-US" dirty="0" err="1" smtClean="0"/>
              <a:t>Instr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8340013" y="23299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5400000">
            <a:off x="8346233" y="1339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FAQs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5400000">
            <a:off x="8340013" y="410938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1999" y="0"/>
            <a:ext cx="4198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47253" y="1629642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GAME DAY OPERATIONS</a:t>
            </a:r>
            <a:endParaRPr lang="en-US" sz="3600" b="1" dirty="0">
              <a:latin typeface="Book Antiqua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3657600"/>
            <a:ext cx="2286000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20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5400000">
            <a:off x="8338066" y="59875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Misc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8346233" y="50731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RV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8338066" y="41587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Permits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8340013" y="3244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Lot </a:t>
            </a:r>
            <a:r>
              <a:rPr lang="en-US" dirty="0" err="1" smtClean="0"/>
              <a:t>Instr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8340013" y="23299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5400000">
            <a:off x="8346233" y="1339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FAQs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72534" y="410938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Ops</a:t>
            </a:r>
            <a:endParaRPr lang="en-US" dirty="0"/>
          </a:p>
        </p:txBody>
      </p:sp>
      <p:sp>
        <p:nvSpPr>
          <p:cNvPr id="5" name="Folded Corner 4"/>
          <p:cNvSpPr/>
          <p:nvPr/>
        </p:nvSpPr>
        <p:spPr>
          <a:xfrm>
            <a:off x="4572000" y="3048"/>
            <a:ext cx="4202668" cy="6858000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3224" y="0"/>
            <a:ext cx="4198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381000"/>
            <a:ext cx="35052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Cashiering Tips</a:t>
            </a:r>
          </a:p>
          <a:p>
            <a:endParaRPr lang="en-US" dirty="0"/>
          </a:p>
          <a:p>
            <a:r>
              <a:rPr lang="en-US" b="1" dirty="0" smtClean="0"/>
              <a:t>Before &amp; During Game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Sdfsdf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r>
              <a:rPr lang="en-US" b="1" dirty="0" smtClean="0"/>
              <a:t>After Game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Sdfsdf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sdf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0600" y="381000"/>
            <a:ext cx="35052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Radio Etiquette</a:t>
            </a:r>
          </a:p>
          <a:p>
            <a:endParaRPr lang="en-US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Always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dfsdf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sdf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asdkfj’asd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Asdlfja;sdlfj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Asdf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jasdlkfj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fkjdlska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Sldkjf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jsldjf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Lkj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;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jsdljf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45399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 rot="16200000">
            <a:off x="-272534" y="410938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5400000">
            <a:off x="8338066" y="59875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Misc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8346233" y="50731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8338066" y="41587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Permits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8340013" y="3244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Lot </a:t>
            </a:r>
            <a:r>
              <a:rPr lang="en-US" dirty="0" err="1" smtClean="0"/>
              <a:t>Instr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5400000">
            <a:off x="8340013" y="23299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72534" y="1339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FAQs</a:t>
            </a:r>
            <a:endParaRPr lang="en-US" dirty="0"/>
          </a:p>
        </p:txBody>
      </p:sp>
      <p:sp>
        <p:nvSpPr>
          <p:cNvPr id="20" name="Folded Corner 19"/>
          <p:cNvSpPr/>
          <p:nvPr/>
        </p:nvSpPr>
        <p:spPr>
          <a:xfrm>
            <a:off x="4572000" y="3048"/>
            <a:ext cx="4202668" cy="6858000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3224" y="0"/>
            <a:ext cx="4198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381000"/>
            <a:ext cx="3505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Frequently Asked Questions</a:t>
            </a:r>
          </a:p>
          <a:p>
            <a:endParaRPr lang="en-US" dirty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alskdfj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alksjdf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laksjdflksjdflskjdf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lskdjf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lkdjf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alksdjf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alksjf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lksdjf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asdlkfj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alsdkjf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alkdsjf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alskdfj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</a:t>
            </a:r>
          </a:p>
          <a:p>
            <a:endParaRPr lang="en-US" dirty="0"/>
          </a:p>
          <a:p>
            <a:r>
              <a:rPr lang="en-US" b="1" dirty="0" smtClean="0"/>
              <a:t>Where is the RV parking?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alskdfj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alksjdf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laksjdflksjdflskjdf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lskdjf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lkdjf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alksdjf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alksjf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lksdjf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bus parking?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asdlkfj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alsdkjf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alkdsjf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alskdfj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</a:t>
            </a:r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381000"/>
            <a:ext cx="3505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Where is disabled parking?</a:t>
            </a:r>
          </a:p>
          <a:p>
            <a:r>
              <a:rPr lang="en-US" dirty="0" smtClean="0"/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alskdfj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alksjdf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laksjdflksjdflskjdf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lskdjf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lkdjf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alksdjf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alksjf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lksdjf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What do I do if someone drives past me and doesn’t stop?</a:t>
            </a:r>
          </a:p>
          <a:p>
            <a:r>
              <a:rPr lang="en-US" dirty="0" smtClean="0"/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asdlkfj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alsdkjf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alkdsjf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alskdfj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/>
          </a:p>
          <a:p>
            <a:r>
              <a:rPr lang="en-US" b="1" dirty="0" smtClean="0"/>
              <a:t>What do I do if I need a break?</a:t>
            </a:r>
          </a:p>
          <a:p>
            <a:r>
              <a:rPr lang="en-US" dirty="0" smtClean="0"/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alskdfj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alksjdf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laksjdflksjdflskjdf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lskdjf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lkdjf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alksdjf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alksjf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lksdjf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Are BBQ pits and trailers allowed?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asdlkfj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alsdkjf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alkdsjf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alskdfj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6025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 rot="16200000">
            <a:off x="-272534" y="410938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5400000">
            <a:off x="8338066" y="59875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Misc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8346233" y="50731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8338066" y="41587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Permits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8340013" y="3244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Lot </a:t>
            </a:r>
            <a:r>
              <a:rPr lang="en-US" dirty="0" err="1" smtClean="0"/>
              <a:t>Instr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72534" y="1339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FAQs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72535" y="23299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20" name="Folded Corner 19"/>
          <p:cNvSpPr/>
          <p:nvPr/>
        </p:nvSpPr>
        <p:spPr>
          <a:xfrm>
            <a:off x="4572000" y="3048"/>
            <a:ext cx="4202668" cy="6858000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3224" y="0"/>
            <a:ext cx="4198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381000"/>
            <a:ext cx="35052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Frequently Asked Questions</a:t>
            </a:r>
          </a:p>
          <a:p>
            <a:endParaRPr lang="en-US" dirty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381000"/>
            <a:ext cx="350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373" y="381000"/>
            <a:ext cx="4123336" cy="615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482" y="381001"/>
            <a:ext cx="3813394" cy="579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231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 rot="16200000">
            <a:off x="-272534" y="410938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5400000">
            <a:off x="8338066" y="59875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Misc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8346233" y="50731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8338066" y="41587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Permits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72534" y="1339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FAQs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72535" y="23299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534" y="3244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Lot </a:t>
            </a:r>
            <a:r>
              <a:rPr lang="en-US" dirty="0" err="1" smtClean="0"/>
              <a:t>Instr</a:t>
            </a:r>
            <a:endParaRPr lang="en-US" dirty="0"/>
          </a:p>
        </p:txBody>
      </p:sp>
      <p:sp>
        <p:nvSpPr>
          <p:cNvPr id="20" name="Folded Corner 19"/>
          <p:cNvSpPr/>
          <p:nvPr/>
        </p:nvSpPr>
        <p:spPr>
          <a:xfrm>
            <a:off x="4572000" y="3048"/>
            <a:ext cx="4202668" cy="6858000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3224" y="0"/>
            <a:ext cx="4198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381000"/>
            <a:ext cx="35052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Frequently Asked Questions</a:t>
            </a:r>
          </a:p>
          <a:p>
            <a:endParaRPr lang="en-US" dirty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381000"/>
            <a:ext cx="350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336" y="457200"/>
            <a:ext cx="4137819" cy="537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53627"/>
            <a:ext cx="3366965" cy="654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665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 rot="16200000">
            <a:off x="-272534" y="410938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5400000">
            <a:off x="8338066" y="59875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Misc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8346233" y="50731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RV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72534" y="1339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FAQs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72535" y="23299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534" y="3244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Lot </a:t>
            </a:r>
            <a:r>
              <a:rPr lang="en-US" dirty="0" err="1" smtClean="0"/>
              <a:t>Instr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72534" y="41587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Permits</a:t>
            </a:r>
            <a:endParaRPr lang="en-US" dirty="0"/>
          </a:p>
        </p:txBody>
      </p:sp>
      <p:sp>
        <p:nvSpPr>
          <p:cNvPr id="20" name="Folded Corner 19"/>
          <p:cNvSpPr/>
          <p:nvPr/>
        </p:nvSpPr>
        <p:spPr>
          <a:xfrm>
            <a:off x="4572000" y="3048"/>
            <a:ext cx="4202668" cy="6858000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3224" y="0"/>
            <a:ext cx="4198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381000"/>
            <a:ext cx="35052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Frequently Asked Questions</a:t>
            </a:r>
          </a:p>
          <a:p>
            <a:endParaRPr lang="en-US" dirty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381000"/>
            <a:ext cx="350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34" y="457200"/>
            <a:ext cx="4059416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859" y="457200"/>
            <a:ext cx="402094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908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 rot="16200000">
            <a:off x="-272534" y="410938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5400000">
            <a:off x="8338066" y="59875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Misc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72534" y="1339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FAQs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72535" y="23299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534" y="3244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Lot </a:t>
            </a:r>
            <a:r>
              <a:rPr lang="en-US" dirty="0" err="1" smtClean="0"/>
              <a:t>Instr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72534" y="41587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Permits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272534" y="50731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RV</a:t>
            </a:r>
            <a:endParaRPr lang="en-US" dirty="0"/>
          </a:p>
        </p:txBody>
      </p:sp>
      <p:sp>
        <p:nvSpPr>
          <p:cNvPr id="20" name="Folded Corner 19"/>
          <p:cNvSpPr/>
          <p:nvPr/>
        </p:nvSpPr>
        <p:spPr>
          <a:xfrm>
            <a:off x="4572000" y="3048"/>
            <a:ext cx="4202668" cy="6858000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3224" y="0"/>
            <a:ext cx="4198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381000"/>
            <a:ext cx="35052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Frequently Asked Questions</a:t>
            </a:r>
          </a:p>
          <a:p>
            <a:endParaRPr lang="en-US" dirty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381000"/>
            <a:ext cx="350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5881" y="457200"/>
            <a:ext cx="411984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33" y="499789"/>
            <a:ext cx="4076978" cy="527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50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 rot="16200000">
            <a:off x="-272534" y="410938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72534" y="1339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FAQs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72535" y="23299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534" y="32443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Lot </a:t>
            </a:r>
            <a:r>
              <a:rPr lang="en-US" dirty="0" err="1" smtClean="0"/>
              <a:t>Instr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72534" y="41587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Permits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272534" y="50731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72534" y="5987534"/>
            <a:ext cx="10668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101600" dist="25400" dir="2700000" sx="105000" sy="105000" algn="tl" rotWithShape="0">
              <a:prstClr val="black">
                <a:alpha val="6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Misc</a:t>
            </a:r>
            <a:endParaRPr lang="en-US" dirty="0"/>
          </a:p>
        </p:txBody>
      </p:sp>
      <p:sp>
        <p:nvSpPr>
          <p:cNvPr id="20" name="Folded Corner 19"/>
          <p:cNvSpPr/>
          <p:nvPr/>
        </p:nvSpPr>
        <p:spPr>
          <a:xfrm>
            <a:off x="4572000" y="3048"/>
            <a:ext cx="4202668" cy="6858000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3224" y="0"/>
            <a:ext cx="41987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381000"/>
            <a:ext cx="35052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Frequently Asked Questions</a:t>
            </a:r>
          </a:p>
          <a:p>
            <a:endParaRPr lang="en-US" dirty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381000"/>
            <a:ext cx="350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Where is the free vehicle parking?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</a:t>
            </a:r>
            <a:r>
              <a:rPr lang="en-US" dirty="0" err="1" smtClean="0"/>
              <a:t>alksjdf</a:t>
            </a:r>
            <a:r>
              <a:rPr lang="en-US" dirty="0" smtClean="0"/>
              <a:t> </a:t>
            </a:r>
            <a:r>
              <a:rPr lang="en-US" dirty="0" err="1" smtClean="0"/>
              <a:t>laksjdflksjdflskjdf</a:t>
            </a:r>
            <a:r>
              <a:rPr lang="en-US" dirty="0" smtClean="0"/>
              <a:t> </a:t>
            </a:r>
            <a:r>
              <a:rPr lang="en-US" dirty="0" err="1" smtClean="0"/>
              <a:t>lskdjf</a:t>
            </a:r>
            <a:r>
              <a:rPr lang="en-US" dirty="0" smtClean="0"/>
              <a:t> </a:t>
            </a:r>
            <a:r>
              <a:rPr lang="en-US" dirty="0" err="1" smtClean="0"/>
              <a:t>lkdjf</a:t>
            </a:r>
            <a:r>
              <a:rPr lang="en-US" dirty="0" smtClean="0"/>
              <a:t> </a:t>
            </a:r>
            <a:r>
              <a:rPr lang="en-US" dirty="0" err="1" smtClean="0"/>
              <a:t>alksdjf</a:t>
            </a:r>
            <a:r>
              <a:rPr lang="en-US" dirty="0" smtClean="0"/>
              <a:t> </a:t>
            </a:r>
            <a:r>
              <a:rPr lang="en-US" dirty="0" err="1" smtClean="0"/>
              <a:t>alksjf</a:t>
            </a:r>
            <a:r>
              <a:rPr lang="en-US" dirty="0" smtClean="0"/>
              <a:t> </a:t>
            </a:r>
            <a:r>
              <a:rPr lang="en-US" dirty="0" err="1" smtClean="0"/>
              <a:t>lksdjf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smtClean="0"/>
              <a:t>Where is motorcycle parking and do they pay?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asdlkfj</a:t>
            </a:r>
            <a:r>
              <a:rPr lang="en-US" dirty="0" smtClean="0"/>
              <a:t> </a:t>
            </a:r>
            <a:r>
              <a:rPr lang="en-US" dirty="0" err="1" smtClean="0"/>
              <a:t>alsdkjf</a:t>
            </a:r>
            <a:r>
              <a:rPr lang="en-US" dirty="0" smtClean="0"/>
              <a:t> </a:t>
            </a:r>
            <a:r>
              <a:rPr lang="en-US" dirty="0" err="1" smtClean="0"/>
              <a:t>alkdsjf</a:t>
            </a:r>
            <a:r>
              <a:rPr lang="en-US" dirty="0" smtClean="0"/>
              <a:t> </a:t>
            </a:r>
            <a:r>
              <a:rPr lang="en-US" dirty="0" err="1" smtClean="0"/>
              <a:t>alskdfj</a:t>
            </a:r>
            <a:r>
              <a:rPr lang="en-US" dirty="0" smtClean="0"/>
              <a:t> a</a:t>
            </a:r>
          </a:p>
          <a:p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88" y="457200"/>
            <a:ext cx="396351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474432"/>
            <a:ext cx="3859279" cy="501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28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8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3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69" y="1619992"/>
            <a:ext cx="8662193" cy="462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41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IMG_157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0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me day 9-19 0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48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5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43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5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me day 9-26 01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99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rps 2010 sr year 0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36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547451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85" y="457200"/>
            <a:ext cx="9066224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2150"/>
            <a:ext cx="6288315" cy="601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668" y="456763"/>
            <a:ext cx="4848332" cy="604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1" y="0"/>
            <a:ext cx="92351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5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08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91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1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90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Learn to plan an maximize available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Understand how to use pricing strategy to realize revenue growth potential while offsetting costs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Learn to offer a safe venue by planning for traffic, enforcement and pedestrian and vehicular movement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589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6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37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6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These Guys?</a:t>
            </a:r>
            <a:endParaRPr lang="en-US" dirty="0"/>
          </a:p>
        </p:txBody>
      </p:sp>
      <p:pic>
        <p:nvPicPr>
          <p:cNvPr id="4" name="Content Placeholder 3" descr="IMG_1576"/>
          <p:cNvPicPr>
            <a:picLocks noGrp="1" noChangeAspect="1"/>
          </p:cNvPicPr>
          <p:nvPr isPhoto="1">
            <p:ph idx="1"/>
          </p:nvPr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0"/>
            <a:ext cx="2641013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ame day 9-19 025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3528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G_1546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1981200"/>
            <a:ext cx="3149598" cy="236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ame day 9-26 015"/>
          <p:cNvPicPr>
            <a:picLocks noGrp="1" noChangeAspect="1"/>
          </p:cNvPicPr>
          <p:nvPr isPhoto="1"/>
        </p:nvPicPr>
        <p:blipFill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371600"/>
            <a:ext cx="297180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orps 2010 sr year 031"/>
          <p:cNvPicPr>
            <a:picLocks noGrp="1" noChangeAspect="1"/>
          </p:cNvPicPr>
          <p:nvPr isPhoto="1"/>
        </p:nvPicPr>
        <p:blipFill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914" y="4005943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414" y="4059464"/>
            <a:ext cx="29718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8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Cooperation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225225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Broadway" pitchFamily="82" charset="0"/>
              </a:rPr>
              <a:t>Customer Service</a:t>
            </a:r>
            <a:endParaRPr lang="en-US" sz="3200" dirty="0">
              <a:solidFill>
                <a:srgbClr val="0070C0"/>
              </a:solidFill>
              <a:latin typeface="Broadway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11430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Bernard MT Condensed" pitchFamily="18" charset="0"/>
              </a:rPr>
              <a:t>Vehicle Maintenance</a:t>
            </a:r>
            <a:endParaRPr lang="en-US" sz="3200" dirty="0">
              <a:solidFill>
                <a:schemeClr val="tx2">
                  <a:lumMod val="50000"/>
                  <a:lumOff val="50000"/>
                </a:schemeClr>
              </a:solidFill>
              <a:latin typeface="Bernard MT Condense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3225225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Bauhaus 93" pitchFamily="82" charset="0"/>
              </a:rPr>
              <a:t>Marketing</a:t>
            </a:r>
            <a:endParaRPr lang="en-US" sz="3200" dirty="0">
              <a:solidFill>
                <a:schemeClr val="tx2">
                  <a:lumMod val="50000"/>
                  <a:lumOff val="50000"/>
                </a:schemeClr>
              </a:solidFill>
              <a:latin typeface="Bauhaus 93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3606225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Transit</a:t>
            </a:r>
            <a:endParaRPr lang="en-US" sz="3200" dirty="0">
              <a:solidFill>
                <a:schemeClr val="bg1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2691825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Bernard MT Condensed" pitchFamily="18" charset="0"/>
              </a:rPr>
              <a:t>Barricade &amp; Sign Crew</a:t>
            </a:r>
            <a:endParaRPr lang="en-US" sz="3200" dirty="0">
              <a:solidFill>
                <a:srgbClr val="002060"/>
              </a:solidFill>
              <a:latin typeface="Bernard MT Condense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2098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FF00"/>
                </a:solidFill>
                <a:latin typeface="Goudy Stout" pitchFamily="18" charset="0"/>
              </a:rPr>
              <a:t>Athletics</a:t>
            </a:r>
            <a:endParaRPr lang="en-US" sz="3200" dirty="0">
              <a:solidFill>
                <a:srgbClr val="00FF00"/>
              </a:solidFill>
              <a:latin typeface="Goudy Stout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11430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Freestyle Script" pitchFamily="66" charset="0"/>
              </a:rPr>
              <a:t>University Police</a:t>
            </a:r>
            <a:endParaRPr lang="en-US" sz="4800" dirty="0">
              <a:latin typeface="Freestyle Script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747391"/>
            <a:ext cx="3486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Bernard MT Condensed" pitchFamily="18" charset="0"/>
              </a:rPr>
              <a:t>Environmental Health and Safety</a:t>
            </a:r>
            <a:endParaRPr lang="en-US" sz="3200" dirty="0">
              <a:solidFill>
                <a:srgbClr val="FF0000"/>
              </a:solidFill>
              <a:latin typeface="Bernard MT Condense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27432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66"/>
                </a:solidFill>
                <a:latin typeface="FangSong" pitchFamily="49" charset="-122"/>
                <a:ea typeface="FangSong" pitchFamily="49" charset="-122"/>
              </a:rPr>
              <a:t>Facilities Services</a:t>
            </a:r>
            <a:endParaRPr lang="en-US" sz="3200" b="1" dirty="0">
              <a:solidFill>
                <a:srgbClr val="FF0066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3206722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Broadway" pitchFamily="82" charset="0"/>
              </a:rPr>
              <a:t>Waste Management</a:t>
            </a:r>
            <a:endParaRPr lang="en-US" sz="3200" dirty="0">
              <a:solidFill>
                <a:srgbClr val="0000CC"/>
              </a:solidFill>
              <a:latin typeface="Broadway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5364540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stellar" pitchFamily="18" charset="0"/>
              </a:rPr>
              <a:t>Landscape Management</a:t>
            </a:r>
            <a:endParaRPr lang="en-US" sz="3200" dirty="0">
              <a:latin typeface="Castellar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7400" y="47244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Baskerville Old Face" pitchFamily="18" charset="0"/>
              </a:rPr>
              <a:t>Student Affairs</a:t>
            </a:r>
            <a:endParaRPr lang="en-US" sz="3200" b="1" i="1" dirty="0">
              <a:solidFill>
                <a:srgbClr val="FFFF00"/>
              </a:solidFill>
              <a:latin typeface="Baskerville Old Fac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00" y="4162279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  <a:latin typeface="Baskerville Old Face" pitchFamily="18" charset="0"/>
              </a:rPr>
              <a:t>Campus Administrators</a:t>
            </a:r>
            <a:endParaRPr lang="en-US" sz="3200" dirty="0">
              <a:solidFill>
                <a:schemeClr val="bg1">
                  <a:lumMod val="25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00" y="3992940"/>
            <a:ext cx="2705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7030A0"/>
                </a:solidFill>
                <a:latin typeface="Berlin Sans FB Demi" pitchFamily="34" charset="0"/>
              </a:rPr>
              <a:t>Campus Event Coordinators</a:t>
            </a:r>
            <a:endParaRPr lang="en-US" sz="3200" i="1" dirty="0">
              <a:solidFill>
                <a:srgbClr val="7030A0"/>
              </a:solidFill>
              <a:latin typeface="Berlin Sans FB Dem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4104382"/>
            <a:ext cx="3153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erlin Sans FB Demi" pitchFamily="34" charset="0"/>
              </a:rPr>
              <a:t>Department of Transportation</a:t>
            </a:r>
            <a:endParaRPr lang="en-US" sz="3200" dirty="0">
              <a:latin typeface="Berlin Sans FB Dem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43" y="5130225"/>
            <a:ext cx="203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Berlin Sans FB" pitchFamily="34" charset="0"/>
              </a:rPr>
              <a:t>City Police</a:t>
            </a:r>
            <a:endParaRPr lang="en-US" sz="3200" dirty="0">
              <a:solidFill>
                <a:srgbClr val="00B050"/>
              </a:solidFill>
              <a:latin typeface="Berlin Sans FB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536454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County Law Enforcement</a:t>
            </a:r>
          </a:p>
          <a:p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6857" y="5715000"/>
            <a:ext cx="136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Media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81400" y="16002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Baskerville Old Face" pitchFamily="18" charset="0"/>
              </a:rPr>
              <a:t>Enforcement</a:t>
            </a:r>
            <a:endParaRPr lang="en-US" sz="3200" b="1" dirty="0">
              <a:solidFill>
                <a:srgbClr val="FFC000"/>
              </a:solidFill>
              <a:latin typeface="Baskerville Old Fac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1625025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Berlin Sans FB" pitchFamily="34" charset="0"/>
              </a:rPr>
              <a:t>Special Event Team</a:t>
            </a:r>
            <a:endParaRPr lang="en-US" sz="3200" dirty="0">
              <a:solidFill>
                <a:srgbClr val="C0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33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577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68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00_00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2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00_00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9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00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5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1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97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3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1600" y="533400"/>
            <a:ext cx="5232400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About A&amp;M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Texas’ first public institution of higher learning</a:t>
            </a:r>
          </a:p>
          <a:p>
            <a:pPr eaLnBrk="1" hangingPunct="1"/>
            <a:r>
              <a:rPr lang="en-US" dirty="0" smtClean="0"/>
              <a:t>Land-Grant, Sea-Grant and Space-Grant university</a:t>
            </a:r>
          </a:p>
          <a:p>
            <a:pPr eaLnBrk="1" hangingPunct="1"/>
            <a:r>
              <a:rPr lang="en-US" dirty="0" smtClean="0"/>
              <a:t>Seventh-largest university in enrollment</a:t>
            </a:r>
          </a:p>
          <a:p>
            <a:pPr eaLnBrk="1" hangingPunct="1"/>
            <a:r>
              <a:rPr lang="en-US" dirty="0" smtClean="0"/>
              <a:t>12,000 faculty/staff, 49,800 students</a:t>
            </a:r>
          </a:p>
          <a:p>
            <a:pPr eaLnBrk="1" hangingPunct="1"/>
            <a:r>
              <a:rPr lang="en-US" dirty="0" smtClean="0"/>
              <a:t>One of largest campuses – 5200 acres</a:t>
            </a:r>
          </a:p>
          <a:p>
            <a:pPr eaLnBrk="1" hangingPunct="1"/>
            <a:r>
              <a:rPr lang="en-US" dirty="0" smtClean="0"/>
              <a:t>Home to George Bush Presidential Library and Museum</a:t>
            </a:r>
          </a:p>
        </p:txBody>
      </p:sp>
    </p:spTree>
    <p:extLst>
      <p:ext uri="{BB962C8B-B14F-4D97-AF65-F5344CB8AC3E}">
        <p14:creationId xmlns:p14="http://schemas.microsoft.com/office/powerpoint/2010/main" val="164963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98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4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-1981200"/>
            <a:ext cx="9144000" cy="121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9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0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55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341" y="4267200"/>
            <a:ext cx="2819400" cy="21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Pricing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Effective Strategies</a:t>
            </a:r>
          </a:p>
          <a:p>
            <a:pPr lvl="1"/>
            <a:r>
              <a:rPr lang="en-US" dirty="0" smtClean="0"/>
              <a:t>Donor Parking</a:t>
            </a:r>
          </a:p>
          <a:p>
            <a:pPr lvl="1"/>
            <a:r>
              <a:rPr lang="en-US" dirty="0" smtClean="0"/>
              <a:t>Season Passes</a:t>
            </a:r>
          </a:p>
          <a:p>
            <a:pPr lvl="1"/>
            <a:r>
              <a:rPr lang="en-US" dirty="0" smtClean="0"/>
              <a:t>Specialty Areas</a:t>
            </a:r>
          </a:p>
          <a:p>
            <a:pPr lvl="2"/>
            <a:r>
              <a:rPr lang="en-US" dirty="0"/>
              <a:t>Tailgating</a:t>
            </a:r>
          </a:p>
          <a:p>
            <a:pPr lvl="2"/>
            <a:r>
              <a:rPr lang="en-US" dirty="0" smtClean="0"/>
              <a:t>Vehicles with trailers</a:t>
            </a:r>
          </a:p>
          <a:p>
            <a:pPr lvl="2"/>
            <a:r>
              <a:rPr lang="en-US" dirty="0" smtClean="0"/>
              <a:t>RV’s</a:t>
            </a:r>
          </a:p>
          <a:p>
            <a:pPr lvl="2"/>
            <a:r>
              <a:rPr lang="en-US" dirty="0" smtClean="0"/>
              <a:t>Party Buses</a:t>
            </a:r>
          </a:p>
          <a:p>
            <a:pPr lvl="1"/>
            <a:r>
              <a:rPr lang="en-US" dirty="0" smtClean="0"/>
              <a:t>Presold Parking</a:t>
            </a:r>
          </a:p>
          <a:p>
            <a:pPr lvl="1"/>
            <a:r>
              <a:rPr lang="en-US" dirty="0" smtClean="0"/>
              <a:t>Pay Upon Arrival</a:t>
            </a:r>
          </a:p>
          <a:p>
            <a:r>
              <a:rPr lang="en-US" dirty="0" smtClean="0"/>
              <a:t>Proximity Pricing</a:t>
            </a:r>
            <a:endParaRPr lang="en-US" dirty="0"/>
          </a:p>
        </p:txBody>
      </p:sp>
      <p:pic>
        <p:nvPicPr>
          <p:cNvPr id="6" name="Picture 5" descr="100_0007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871" y="1524000"/>
            <a:ext cx="2645229" cy="198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G_1076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600" y="3016250"/>
            <a:ext cx="2692400" cy="20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00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Video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mtClean="0">
                <a:hlinkClick r:id="rId2"/>
              </a:rPr>
              <a:t>http://transport.tamu.edu/about/presentations/2012/BigEvents/SafetySlide44.wmv</a:t>
            </a:r>
            <a:endParaRPr lang="en-US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5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Community Traffic</a:t>
            </a:r>
          </a:p>
          <a:p>
            <a:r>
              <a:rPr lang="en-US" dirty="0" smtClean="0"/>
              <a:t>On-Campus Vehicular Movement</a:t>
            </a:r>
          </a:p>
          <a:p>
            <a:r>
              <a:rPr lang="en-US" dirty="0" smtClean="0"/>
              <a:t>Pedestrians</a:t>
            </a:r>
          </a:p>
          <a:p>
            <a:r>
              <a:rPr lang="en-US" dirty="0" smtClean="0"/>
              <a:t>Enforcement</a:t>
            </a:r>
          </a:p>
          <a:p>
            <a:pPr lvl="1"/>
            <a:r>
              <a:rPr lang="en-US" dirty="0" smtClean="0"/>
              <a:t>Keep vehicles out of unwanted areas</a:t>
            </a:r>
          </a:p>
          <a:p>
            <a:pPr lvl="1"/>
            <a:r>
              <a:rPr lang="en-US" dirty="0" smtClean="0"/>
              <a:t>Maintain areas for designated patrons</a:t>
            </a:r>
          </a:p>
          <a:p>
            <a:r>
              <a:rPr lang="en-US" dirty="0" smtClean="0"/>
              <a:t>Response Teams and Equipment</a:t>
            </a:r>
          </a:p>
          <a:p>
            <a:r>
              <a:rPr lang="en-US" dirty="0" smtClean="0"/>
              <a:t>Seasonal Issues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341095"/>
            <a:ext cx="5153025" cy="51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599" y="1600200"/>
            <a:ext cx="829580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0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and Revise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Video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http://transport.tamu.edu/about/presentations/2012/BigEvents/ReviewReviseSlide46.wmv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7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Action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05800" cy="591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48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128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027" y="3124200"/>
            <a:ext cx="4163181" cy="31223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They Just Want to Have </a:t>
            </a:r>
            <a:r>
              <a:rPr lang="en-US" dirty="0" smtClean="0">
                <a:latin typeface="Snap ITC" pitchFamily="82" charset="0"/>
              </a:rPr>
              <a:t>FUN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Content Placeholder 3" descr="IMG_1579"/>
          <p:cNvPicPr>
            <a:picLocks noGrp="1" noChangeAspect="1"/>
          </p:cNvPicPr>
          <p:nvPr isPhoto="1">
            <p:ph idx="1"/>
          </p:nvPr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95" y="1412281"/>
            <a:ext cx="4079005" cy="305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G_0312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00628"/>
            <a:ext cx="4114800" cy="308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35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Video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http://transport.tamu.edu/about/presentations/2012/BigEvents/WrapUpSlide49.wmv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1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A&amp;M Venues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Football </a:t>
            </a:r>
            <a:r>
              <a:rPr lang="en-US" dirty="0"/>
              <a:t>s</a:t>
            </a:r>
            <a:r>
              <a:rPr lang="en-US" dirty="0" smtClean="0"/>
              <a:t>tadium seats 82,600</a:t>
            </a:r>
          </a:p>
          <a:p>
            <a:r>
              <a:rPr lang="en-US" dirty="0" smtClean="0"/>
              <a:t>Basketball arena seats 12,500</a:t>
            </a:r>
          </a:p>
          <a:p>
            <a:r>
              <a:rPr lang="en-US" dirty="0" smtClean="0"/>
              <a:t>Baseball field seats 6,600</a:t>
            </a:r>
          </a:p>
          <a:p>
            <a:r>
              <a:rPr lang="en-US" dirty="0" smtClean="0"/>
              <a:t>Performing Arts theatre seats 2,500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762" y="1371600"/>
            <a:ext cx="2941638" cy="198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090987" cy="20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4320125" cy="20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140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US" sz="4900" b="1" dirty="0" smtClean="0"/>
              <a:t>Questions?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2700" b="1" dirty="0" smtClean="0"/>
              <a:t>Debbie </a:t>
            </a:r>
            <a:r>
              <a:rPr lang="en-US" sz="2700" b="1" dirty="0"/>
              <a:t>Hoffmann</a:t>
            </a:r>
            <a:br>
              <a:rPr lang="en-US" sz="2700" b="1" dirty="0"/>
            </a:br>
            <a:r>
              <a:rPr lang="en-US" sz="2700" b="1" dirty="0"/>
              <a:t>dhoffmann@tamu.edu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572000"/>
            <a:ext cx="7315200" cy="1066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Presentation available online:</a:t>
            </a:r>
            <a:br>
              <a:rPr lang="en-US" dirty="0"/>
            </a:br>
            <a:r>
              <a:rPr lang="en-US" i="1" dirty="0"/>
              <a:t>http://transport.tamu.edu/presentations</a:t>
            </a:r>
            <a:br>
              <a:rPr lang="en-US" i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1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33600"/>
            <a:ext cx="7772400" cy="2590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ATTENDING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chemeClr val="tx1"/>
                </a:solidFill>
              </a:rPr>
              <a:t>We hope you have enjoyed this presentation.  If you’d like to get a copy of the audio of this session or any sessions this week, stop by </a:t>
            </a:r>
            <a:r>
              <a:rPr lang="en-US" sz="2400" b="1" dirty="0" smtClean="0">
                <a:solidFill>
                  <a:srgbClr val="FF0000"/>
                </a:solidFill>
              </a:rPr>
              <a:t>SHOPIPI.com</a:t>
            </a:r>
            <a:r>
              <a:rPr lang="en-US" sz="2400" dirty="0" smtClean="0">
                <a:solidFill>
                  <a:schemeClr val="tx1"/>
                </a:solidFill>
              </a:rPr>
              <a:t> near the registration counters to place your order.</a:t>
            </a:r>
            <a:endParaRPr lang="en-US" sz="2400" b="1" i="1" dirty="0" smtClean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488" y="304800"/>
            <a:ext cx="19812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About Transportation Services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36,310 parking spaces</a:t>
            </a:r>
          </a:p>
          <a:p>
            <a:pPr eaLnBrk="1" hangingPunct="1"/>
            <a:r>
              <a:rPr lang="en-US" dirty="0" smtClean="0"/>
              <a:t>80 buses and 5 </a:t>
            </a:r>
            <a:r>
              <a:rPr lang="en-US" dirty="0" err="1" smtClean="0"/>
              <a:t>paratransit</a:t>
            </a:r>
            <a:r>
              <a:rPr lang="en-US" dirty="0" smtClean="0"/>
              <a:t> vans operating approximately 117,000 hours each year and 1.4 million service miles</a:t>
            </a:r>
          </a:p>
          <a:p>
            <a:pPr eaLnBrk="1" hangingPunct="1"/>
            <a:r>
              <a:rPr lang="en-US" dirty="0" smtClean="0"/>
              <a:t>Ridership over 5.1 million/</a:t>
            </a:r>
            <a:r>
              <a:rPr lang="en-US" dirty="0" err="1" smtClean="0"/>
              <a:t>yr</a:t>
            </a:r>
            <a:endParaRPr lang="en-US" dirty="0" smtClean="0"/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4495800"/>
            <a:ext cx="500380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91038"/>
            <a:ext cx="4267200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398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Talk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Video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http://transport.tamu.edu/about/presentations/2012/BigEvents/OpeningSlide7.wmv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94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Maximize Resources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312" y="1683433"/>
            <a:ext cx="3519488" cy="227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77303" y="3276600"/>
            <a:ext cx="4394697" cy="3048000"/>
            <a:chOff x="177303" y="3276600"/>
            <a:chExt cx="4394697" cy="30480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276600"/>
              <a:ext cx="2132149" cy="2544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77303" y="5739825"/>
              <a:ext cx="43946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Comprehensive Plan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55244" y="3124200"/>
            <a:ext cx="3750756" cy="3276600"/>
            <a:chOff x="6155244" y="3124200"/>
            <a:chExt cx="3750756" cy="327660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244" y="3658620"/>
              <a:ext cx="2836356" cy="2742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553200" y="3124200"/>
              <a:ext cx="3352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Cooperation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9454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Plan, Plan and 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Comprehensive Event Plan</a:t>
            </a:r>
          </a:p>
          <a:p>
            <a:pPr lvl="1"/>
            <a:r>
              <a:rPr lang="en-US" dirty="0" smtClean="0"/>
              <a:t>Get People to the Event</a:t>
            </a:r>
          </a:p>
          <a:p>
            <a:pPr lvl="2"/>
            <a:r>
              <a:rPr lang="en-US" dirty="0" smtClean="0"/>
              <a:t>Consider all customer groups</a:t>
            </a:r>
          </a:p>
          <a:p>
            <a:pPr lvl="2"/>
            <a:r>
              <a:rPr lang="en-US" dirty="0" smtClean="0"/>
              <a:t>Consider multimodal</a:t>
            </a:r>
          </a:p>
          <a:p>
            <a:pPr lvl="1"/>
            <a:r>
              <a:rPr lang="en-US" dirty="0" smtClean="0"/>
              <a:t>Get People Away from the Event</a:t>
            </a:r>
          </a:p>
          <a:p>
            <a:pPr lvl="2"/>
            <a:r>
              <a:rPr lang="en-US" dirty="0" smtClean="0"/>
              <a:t>Traffic Plan</a:t>
            </a:r>
          </a:p>
          <a:p>
            <a:pPr lvl="2"/>
            <a:r>
              <a:rPr lang="en-US" dirty="0" smtClean="0"/>
              <a:t>Pedestrian Plan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236" y="475344"/>
            <a:ext cx="7729866" cy="597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636" y="475344"/>
            <a:ext cx="7960728" cy="601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523" y="484936"/>
            <a:ext cx="8012906" cy="596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39200" cy="591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380" y="484936"/>
            <a:ext cx="7774908" cy="600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60437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52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Stemplate">
  <a:themeElements>
    <a:clrScheme name="A&amp;M Pallette">
      <a:dk1>
        <a:sysClr val="windowText" lastClr="000000"/>
      </a:dk1>
      <a:lt1>
        <a:srgbClr val="FFF2D4"/>
      </a:lt1>
      <a:dk2>
        <a:srgbClr val="003D4D"/>
      </a:dk2>
      <a:lt2>
        <a:srgbClr val="E7DED0"/>
      </a:lt2>
      <a:accent1>
        <a:srgbClr val="836E2C"/>
      </a:accent1>
      <a:accent2>
        <a:srgbClr val="6C491D"/>
      </a:accent2>
      <a:accent3>
        <a:srgbClr val="4F552A"/>
      </a:accent3>
      <a:accent4>
        <a:srgbClr val="B7A66D"/>
      </a:accent4>
      <a:accent5>
        <a:srgbClr val="293E6B"/>
      </a:accent5>
      <a:accent6>
        <a:srgbClr val="BABCBE"/>
      </a:accent6>
      <a:hlink>
        <a:srgbClr val="500000"/>
      </a:hlink>
      <a:folHlink>
        <a:srgbClr val="595959"/>
      </a:folHlink>
    </a:clrScheme>
    <a:fontScheme name="Custom 1">
      <a:majorFont>
        <a:latin typeface="Gill Sans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1652</Words>
  <Application>Microsoft Office PowerPoint</Application>
  <PresentationFormat>On-screen Show (4:3)</PresentationFormat>
  <Paragraphs>420</Paragraphs>
  <Slides>51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9" baseType="lpstr">
      <vt:lpstr>Arial</vt:lpstr>
      <vt:lpstr>Berlin Sans FB</vt:lpstr>
      <vt:lpstr>Bernard MT Condensed</vt:lpstr>
      <vt:lpstr>Freestyle Script</vt:lpstr>
      <vt:lpstr>Book Antiqua</vt:lpstr>
      <vt:lpstr>Calibri</vt:lpstr>
      <vt:lpstr>Baskerville Old Face</vt:lpstr>
      <vt:lpstr>Aharoni</vt:lpstr>
      <vt:lpstr>Castellar</vt:lpstr>
      <vt:lpstr>Snap ITC</vt:lpstr>
      <vt:lpstr>Goudy Stout</vt:lpstr>
      <vt:lpstr>Gill Sans MT</vt:lpstr>
      <vt:lpstr>Broadway</vt:lpstr>
      <vt:lpstr>FangSong</vt:lpstr>
      <vt:lpstr>Bauhaus 93</vt:lpstr>
      <vt:lpstr>Berlin Sans FB Demi</vt:lpstr>
      <vt:lpstr>Office Theme</vt:lpstr>
      <vt:lpstr>TStemplate</vt:lpstr>
      <vt:lpstr>Big Events Maximizing Resources, Revenue and Options </vt:lpstr>
      <vt:lpstr>PowerPoint Presentation</vt:lpstr>
      <vt:lpstr>Best Practices</vt:lpstr>
      <vt:lpstr>About A&amp;M</vt:lpstr>
      <vt:lpstr>About A&amp;M Venues</vt:lpstr>
      <vt:lpstr>About Transportation Services</vt:lpstr>
      <vt:lpstr>Let’s Talk Events</vt:lpstr>
      <vt:lpstr>Maximize Resources</vt:lpstr>
      <vt:lpstr>Plan, Plan and Plan </vt:lpstr>
      <vt:lpstr>Available Resources</vt:lpstr>
      <vt:lpstr>Comprehensive Plan Should Consider...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 These Guys?</vt:lpstr>
      <vt:lpstr>Cooperation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Pricing Strategy</vt:lpstr>
      <vt:lpstr>Safety</vt:lpstr>
      <vt:lpstr>Safety</vt:lpstr>
      <vt:lpstr>Review and Revise</vt:lpstr>
      <vt:lpstr>After Action Review</vt:lpstr>
      <vt:lpstr>They Just Want to Have FUN!</vt:lpstr>
      <vt:lpstr>Wrap Up</vt:lpstr>
      <vt:lpstr>Questions?  Debbie Hoffmann dhoffmann@tamu.edu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Bonnie Watts</dc:creator>
  <cp:lastModifiedBy>jlegrevellec</cp:lastModifiedBy>
  <cp:revision>57</cp:revision>
  <dcterms:created xsi:type="dcterms:W3CDTF">2011-04-29T17:38:06Z</dcterms:created>
  <dcterms:modified xsi:type="dcterms:W3CDTF">2012-06-04T19:06:21Z</dcterms:modified>
</cp:coreProperties>
</file>