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9" r:id="rId13"/>
    <p:sldId id="264" r:id="rId14"/>
    <p:sldId id="271" r:id="rId15"/>
    <p:sldId id="265" r:id="rId16"/>
    <p:sldId id="266" r:id="rId17"/>
    <p:sldId id="267" r:id="rId18"/>
    <p:sldId id="270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36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" y="201"/>
            <a:ext cx="9142713" cy="5143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59010"/>
            <a:ext cx="7772400" cy="716992"/>
          </a:xfrm>
        </p:spPr>
        <p:txBody>
          <a:bodyPr anchor="t">
            <a:normAutofit/>
          </a:bodyPr>
          <a:lstStyle>
            <a:lvl1pPr algn="l">
              <a:defRPr sz="4200" b="1" i="0">
                <a:solidFill>
                  <a:srgbClr val="0A559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58557"/>
            <a:ext cx="7772400" cy="81813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rgbClr val="91919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t2-powerpoint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2" y="917787"/>
            <a:ext cx="1094750" cy="974053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39" y="4660283"/>
            <a:ext cx="2346960" cy="331352"/>
          </a:xfrm>
        </p:spPr>
        <p:txBody>
          <a:bodyPr/>
          <a:lstStyle>
            <a:lvl1pPr>
              <a:defRPr sz="1000">
                <a:solidFill>
                  <a:srgbClr val="484848"/>
                </a:solidFill>
                <a:latin typeface="Arial"/>
                <a:cs typeface="Arial"/>
              </a:defRPr>
            </a:lvl1pPr>
          </a:lstStyle>
          <a:p>
            <a:fld id="{2D08D5D7-CE87-5F4E-B5EB-35AA7C6AE206}" type="datetimeFigureOut">
              <a:rPr lang="en-US" smtClean="0"/>
              <a:pPr/>
              <a:t>10/21/2016</a:t>
            </a:fld>
            <a:r>
              <a:rPr lang="en-US" dirty="0" smtClean="0"/>
              <a:t>  |  </a:t>
            </a:r>
            <a:fld id="{8D725EA3-5738-E94B-ABC9-41FD8F7C7A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" y="201"/>
            <a:ext cx="9142713" cy="5143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200" b="1" i="0">
                <a:solidFill>
                  <a:srgbClr val="0A559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169195"/>
            <a:ext cx="8229599" cy="2773098"/>
          </a:xfrm>
        </p:spPr>
        <p:txBody>
          <a:bodyPr/>
          <a:lstStyle>
            <a:lvl1pPr marL="342900" indent="-342900">
              <a:buClr>
                <a:schemeClr val="tx1">
                  <a:lumMod val="60000"/>
                  <a:lumOff val="40000"/>
                </a:schemeClr>
              </a:buClr>
              <a:buFont typeface="Arial"/>
              <a:buChar char="•"/>
              <a:defRPr>
                <a:solidFill>
                  <a:srgbClr val="919191"/>
                </a:solidFill>
                <a:latin typeface="Arial"/>
                <a:cs typeface="Arial"/>
              </a:defRPr>
            </a:lvl1pPr>
            <a:lvl2pPr marL="742950" indent="-285750">
              <a:buClr>
                <a:schemeClr val="tx1">
                  <a:lumMod val="60000"/>
                  <a:lumOff val="40000"/>
                </a:schemeClr>
              </a:buClr>
              <a:buFont typeface="Arial"/>
              <a:buChar char="•"/>
              <a:defRPr>
                <a:solidFill>
                  <a:srgbClr val="919191"/>
                </a:solidFill>
                <a:latin typeface="Arial"/>
                <a:cs typeface="Arial"/>
              </a:defRPr>
            </a:lvl2pPr>
            <a:lvl3pPr marL="1143000" indent="-228600">
              <a:buClr>
                <a:schemeClr val="tx1">
                  <a:lumMod val="60000"/>
                  <a:lumOff val="40000"/>
                </a:schemeClr>
              </a:buClr>
              <a:buFont typeface="Arial"/>
              <a:buChar char="•"/>
              <a:defRPr>
                <a:solidFill>
                  <a:srgbClr val="919191"/>
                </a:solidFill>
                <a:latin typeface="Arial"/>
                <a:cs typeface="Arial"/>
              </a:defRPr>
            </a:lvl3pPr>
            <a:lvl4pPr marL="1600200" indent="-228600">
              <a:buClr>
                <a:schemeClr val="tx1">
                  <a:lumMod val="60000"/>
                  <a:lumOff val="40000"/>
                </a:schemeClr>
              </a:buClr>
              <a:buFont typeface="Arial"/>
              <a:buChar char="•"/>
              <a:defRPr>
                <a:solidFill>
                  <a:srgbClr val="919191"/>
                </a:solidFill>
                <a:latin typeface="Arial"/>
                <a:cs typeface="Arial"/>
              </a:defRPr>
            </a:lvl4pPr>
            <a:lvl5pPr marL="2057400" indent="-228600">
              <a:buClr>
                <a:schemeClr val="tx1">
                  <a:lumMod val="60000"/>
                  <a:lumOff val="40000"/>
                </a:schemeClr>
              </a:buClr>
              <a:buFont typeface="Arial"/>
              <a:buChar char="•"/>
              <a:defRPr>
                <a:solidFill>
                  <a:srgbClr val="91919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39" y="4660283"/>
            <a:ext cx="2346960" cy="331352"/>
          </a:xfrm>
        </p:spPr>
        <p:txBody>
          <a:bodyPr/>
          <a:lstStyle>
            <a:lvl1pPr>
              <a:defRPr sz="1000">
                <a:solidFill>
                  <a:srgbClr val="484848"/>
                </a:solidFill>
                <a:latin typeface="Arial"/>
                <a:cs typeface="Arial"/>
              </a:defRPr>
            </a:lvl1pPr>
          </a:lstStyle>
          <a:p>
            <a:fld id="{2D08D5D7-CE87-5F4E-B5EB-35AA7C6AE206}" type="datetimeFigureOut">
              <a:rPr lang="en-US" smtClean="0"/>
              <a:pPr/>
              <a:t>10/21/2016</a:t>
            </a:fld>
            <a:r>
              <a:rPr lang="en-US" dirty="0" smtClean="0"/>
              <a:t>  |  </a:t>
            </a:r>
            <a:fld id="{8D725EA3-5738-E94B-ABC9-41FD8F7C7A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2-powerpoint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39250"/>
            <a:ext cx="283659" cy="25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5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" y="201"/>
            <a:ext cx="9142713" cy="5143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2341"/>
            <a:ext cx="7772400" cy="867560"/>
          </a:xfrm>
        </p:spPr>
        <p:txBody>
          <a:bodyPr anchor="t">
            <a:normAutofit/>
          </a:bodyPr>
          <a:lstStyle>
            <a:lvl1pPr algn="ctr">
              <a:defRPr sz="4200" b="1" i="0">
                <a:solidFill>
                  <a:srgbClr val="0A559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81267"/>
            <a:ext cx="7772400" cy="84996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rgbClr val="91919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39" y="4660283"/>
            <a:ext cx="2346960" cy="331352"/>
          </a:xfrm>
        </p:spPr>
        <p:txBody>
          <a:bodyPr/>
          <a:lstStyle>
            <a:lvl1pPr>
              <a:defRPr sz="1000">
                <a:solidFill>
                  <a:srgbClr val="484848"/>
                </a:solidFill>
                <a:latin typeface="Arial"/>
                <a:cs typeface="Arial"/>
              </a:defRPr>
            </a:lvl1pPr>
          </a:lstStyle>
          <a:p>
            <a:fld id="{2D08D5D7-CE87-5F4E-B5EB-35AA7C6AE206}" type="datetimeFigureOut">
              <a:rPr lang="en-US" smtClean="0"/>
              <a:pPr/>
              <a:t>10/21/2016</a:t>
            </a:fld>
            <a:r>
              <a:rPr lang="en-US" dirty="0" smtClean="0"/>
              <a:t>  |  </a:t>
            </a:r>
            <a:fld id="{8D725EA3-5738-E94B-ABC9-41FD8F7C7A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t2-powerpoint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39250"/>
            <a:ext cx="283659" cy="25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8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" y="201"/>
            <a:ext cx="9142713" cy="5143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200" b="1" i="0">
                <a:solidFill>
                  <a:srgbClr val="0A559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169194"/>
            <a:ext cx="3880787" cy="2773099"/>
          </a:xfrm>
        </p:spPr>
        <p:txBody>
          <a:bodyPr/>
          <a:lstStyle>
            <a:lvl1pPr marL="342900" indent="-342900">
              <a:buClr>
                <a:schemeClr val="tx1">
                  <a:lumMod val="60000"/>
                  <a:lumOff val="40000"/>
                </a:schemeClr>
              </a:buClr>
              <a:buFont typeface="Arial"/>
              <a:buChar char="•"/>
              <a:defRPr>
                <a:solidFill>
                  <a:srgbClr val="919191"/>
                </a:solidFill>
                <a:latin typeface="Arial"/>
                <a:cs typeface="Arial"/>
              </a:defRPr>
            </a:lvl1pPr>
            <a:lvl2pPr marL="742950" indent="-285750">
              <a:buClr>
                <a:schemeClr val="tx1">
                  <a:lumMod val="60000"/>
                  <a:lumOff val="40000"/>
                </a:schemeClr>
              </a:buClr>
              <a:buFont typeface="Arial"/>
              <a:buChar char="•"/>
              <a:defRPr>
                <a:solidFill>
                  <a:srgbClr val="919191"/>
                </a:solidFill>
                <a:latin typeface="Arial"/>
                <a:cs typeface="Arial"/>
              </a:defRPr>
            </a:lvl2pPr>
            <a:lvl3pPr marL="1143000" indent="-228600">
              <a:buClr>
                <a:schemeClr val="tx1">
                  <a:lumMod val="60000"/>
                  <a:lumOff val="40000"/>
                </a:schemeClr>
              </a:buClr>
              <a:buFont typeface="Arial"/>
              <a:buChar char="•"/>
              <a:defRPr>
                <a:solidFill>
                  <a:srgbClr val="919191"/>
                </a:solidFill>
                <a:latin typeface="Arial"/>
                <a:cs typeface="Arial"/>
              </a:defRPr>
            </a:lvl3pPr>
            <a:lvl4pPr marL="1600200" indent="-228600">
              <a:buClr>
                <a:schemeClr val="tx1">
                  <a:lumMod val="60000"/>
                  <a:lumOff val="40000"/>
                </a:schemeClr>
              </a:buClr>
              <a:buFont typeface="Arial"/>
              <a:buChar char="•"/>
              <a:defRPr>
                <a:solidFill>
                  <a:srgbClr val="919191"/>
                </a:solidFill>
                <a:latin typeface="Arial"/>
                <a:cs typeface="Arial"/>
              </a:defRPr>
            </a:lvl4pPr>
            <a:lvl5pPr marL="2057400" indent="-228600">
              <a:buClr>
                <a:schemeClr val="tx1">
                  <a:lumMod val="60000"/>
                  <a:lumOff val="40000"/>
                </a:schemeClr>
              </a:buClr>
              <a:buFont typeface="Arial"/>
              <a:buChar char="•"/>
              <a:defRPr>
                <a:solidFill>
                  <a:srgbClr val="91919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339839" y="4660283"/>
            <a:ext cx="2346960" cy="331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08D5D7-CE87-5F4E-B5EB-35AA7C6AE206}" type="datetimeFigureOut">
              <a:rPr lang="en-US" smtClean="0">
                <a:solidFill>
                  <a:srgbClr val="484848"/>
                </a:solidFill>
              </a:rPr>
              <a:pPr/>
              <a:t>10/21/2016</a:t>
            </a:fld>
            <a:r>
              <a:rPr lang="en-US" dirty="0" smtClean="0">
                <a:solidFill>
                  <a:srgbClr val="484848"/>
                </a:solidFill>
              </a:rPr>
              <a:t>  |  </a:t>
            </a:r>
            <a:fld id="{8D725EA3-5738-E94B-ABC9-41FD8F7C7AF8}" type="slidenum">
              <a:rPr lang="en-US" smtClean="0">
                <a:solidFill>
                  <a:srgbClr val="484848"/>
                </a:solidFill>
              </a:rPr>
              <a:pPr/>
              <a:t>‹#›</a:t>
            </a:fld>
            <a:endParaRPr lang="en-US" dirty="0">
              <a:solidFill>
                <a:srgbClr val="484848"/>
              </a:solidFill>
            </a:endParaRP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4"/>
          </p:nvPr>
        </p:nvSpPr>
        <p:spPr>
          <a:xfrm>
            <a:off x="4806013" y="1169194"/>
            <a:ext cx="3880787" cy="2773099"/>
          </a:xfrm>
        </p:spPr>
        <p:txBody>
          <a:bodyPr/>
          <a:lstStyle>
            <a:lvl1pPr marL="342900" indent="-342900">
              <a:buClr>
                <a:schemeClr val="tx1">
                  <a:lumMod val="60000"/>
                  <a:lumOff val="40000"/>
                </a:schemeClr>
              </a:buClr>
              <a:buFont typeface="Arial"/>
              <a:buChar char="•"/>
              <a:defRPr>
                <a:solidFill>
                  <a:srgbClr val="919191"/>
                </a:solidFill>
                <a:latin typeface="Arial"/>
                <a:cs typeface="Arial"/>
              </a:defRPr>
            </a:lvl1pPr>
            <a:lvl2pPr marL="742950" indent="-285750">
              <a:buClr>
                <a:schemeClr val="tx1">
                  <a:lumMod val="60000"/>
                  <a:lumOff val="40000"/>
                </a:schemeClr>
              </a:buClr>
              <a:buFont typeface="Arial"/>
              <a:buChar char="•"/>
              <a:defRPr>
                <a:solidFill>
                  <a:srgbClr val="919191"/>
                </a:solidFill>
                <a:latin typeface="Arial"/>
                <a:cs typeface="Arial"/>
              </a:defRPr>
            </a:lvl2pPr>
            <a:lvl3pPr marL="1143000" indent="-228600">
              <a:buClr>
                <a:schemeClr val="tx1">
                  <a:lumMod val="60000"/>
                  <a:lumOff val="40000"/>
                </a:schemeClr>
              </a:buClr>
              <a:buFont typeface="Arial"/>
              <a:buChar char="•"/>
              <a:defRPr>
                <a:solidFill>
                  <a:srgbClr val="919191"/>
                </a:solidFill>
                <a:latin typeface="Arial"/>
                <a:cs typeface="Arial"/>
              </a:defRPr>
            </a:lvl3pPr>
            <a:lvl4pPr marL="1600200" indent="-228600">
              <a:buClr>
                <a:schemeClr val="tx1">
                  <a:lumMod val="60000"/>
                  <a:lumOff val="40000"/>
                </a:schemeClr>
              </a:buClr>
              <a:buFont typeface="Arial"/>
              <a:buChar char="•"/>
              <a:defRPr>
                <a:solidFill>
                  <a:srgbClr val="919191"/>
                </a:solidFill>
                <a:latin typeface="Arial"/>
                <a:cs typeface="Arial"/>
              </a:defRPr>
            </a:lvl4pPr>
            <a:lvl5pPr marL="2057400" indent="-228600">
              <a:buClr>
                <a:schemeClr val="tx1">
                  <a:lumMod val="60000"/>
                  <a:lumOff val="40000"/>
                </a:schemeClr>
              </a:buClr>
              <a:buFont typeface="Arial"/>
              <a:buChar char="•"/>
              <a:defRPr>
                <a:solidFill>
                  <a:srgbClr val="91919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 descr="t2-powerpoint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39250"/>
            <a:ext cx="283659" cy="25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2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" y="201"/>
            <a:ext cx="9142713" cy="5143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200" b="1" i="0">
                <a:solidFill>
                  <a:srgbClr val="0A559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39" y="4660283"/>
            <a:ext cx="2346960" cy="331352"/>
          </a:xfrm>
        </p:spPr>
        <p:txBody>
          <a:bodyPr/>
          <a:lstStyle>
            <a:lvl1pPr>
              <a:defRPr sz="1000">
                <a:solidFill>
                  <a:srgbClr val="484848"/>
                </a:solidFill>
                <a:latin typeface="Arial"/>
                <a:cs typeface="Arial"/>
              </a:defRPr>
            </a:lvl1pPr>
          </a:lstStyle>
          <a:p>
            <a:fld id="{2D08D5D7-CE87-5F4E-B5EB-35AA7C6AE206}" type="datetimeFigureOut">
              <a:rPr lang="en-US" smtClean="0"/>
              <a:pPr/>
              <a:t>10/21/2016</a:t>
            </a:fld>
            <a:r>
              <a:rPr lang="en-US" dirty="0" smtClean="0"/>
              <a:t>  |  </a:t>
            </a:r>
            <a:fld id="{8D725EA3-5738-E94B-ABC9-41FD8F7C7A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2-powerpoint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39250"/>
            <a:ext cx="283659" cy="25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4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" y="201"/>
            <a:ext cx="9142713" cy="5143097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339839" y="4660283"/>
            <a:ext cx="2346960" cy="331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08D5D7-CE87-5F4E-B5EB-35AA7C6AE206}" type="datetimeFigureOut">
              <a:rPr lang="en-US" smtClean="0">
                <a:solidFill>
                  <a:srgbClr val="484848"/>
                </a:solidFill>
              </a:rPr>
              <a:pPr/>
              <a:t>10/21/2016</a:t>
            </a:fld>
            <a:r>
              <a:rPr lang="en-US" dirty="0" smtClean="0">
                <a:solidFill>
                  <a:srgbClr val="484848"/>
                </a:solidFill>
              </a:rPr>
              <a:t>  |  </a:t>
            </a:r>
            <a:fld id="{8D725EA3-5738-E94B-ABC9-41FD8F7C7AF8}" type="slidenum">
              <a:rPr lang="en-US" smtClean="0">
                <a:solidFill>
                  <a:srgbClr val="484848"/>
                </a:solidFill>
              </a:rPr>
              <a:pPr/>
              <a:t>‹#›</a:t>
            </a:fld>
            <a:endParaRPr lang="en-US" dirty="0">
              <a:solidFill>
                <a:srgbClr val="484848"/>
              </a:solidFill>
            </a:endParaRPr>
          </a:p>
        </p:txBody>
      </p:sp>
      <p:pic>
        <p:nvPicPr>
          <p:cNvPr id="9" name="Picture 8" descr="t2-powerpoint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39250"/>
            <a:ext cx="283659" cy="25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7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" y="201"/>
            <a:ext cx="9142713" cy="5143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200" b="1" i="0">
                <a:solidFill>
                  <a:srgbClr val="0A559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339839" y="4660283"/>
            <a:ext cx="2346960" cy="331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08D5D7-CE87-5F4E-B5EB-35AA7C6AE206}" type="datetimeFigureOut">
              <a:rPr lang="en-US" smtClean="0">
                <a:solidFill>
                  <a:srgbClr val="484848"/>
                </a:solidFill>
              </a:rPr>
              <a:pPr/>
              <a:t>10/21/2016</a:t>
            </a:fld>
            <a:r>
              <a:rPr lang="en-US" dirty="0" smtClean="0">
                <a:solidFill>
                  <a:srgbClr val="484848"/>
                </a:solidFill>
              </a:rPr>
              <a:t>  |  </a:t>
            </a:r>
            <a:fld id="{8D725EA3-5738-E94B-ABC9-41FD8F7C7AF8}" type="slidenum">
              <a:rPr lang="en-US" smtClean="0">
                <a:solidFill>
                  <a:srgbClr val="484848"/>
                </a:solidFill>
              </a:rPr>
              <a:pPr/>
              <a:t>‹#›</a:t>
            </a:fld>
            <a:endParaRPr lang="en-US" dirty="0">
              <a:solidFill>
                <a:srgbClr val="484848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7200" y="1233488"/>
            <a:ext cx="8229600" cy="2708804"/>
          </a:xfrm>
        </p:spPr>
        <p:txBody>
          <a:bodyPr/>
          <a:lstStyle>
            <a:lvl1pPr>
              <a:defRPr>
                <a:solidFill>
                  <a:srgbClr val="91919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297364" y="4015198"/>
            <a:ext cx="4389437" cy="186783"/>
          </a:xfrm>
        </p:spPr>
        <p:txBody>
          <a:bodyPr>
            <a:noAutofit/>
          </a:bodyPr>
          <a:lstStyle>
            <a:lvl1pPr marL="0" indent="0" algn="r">
              <a:buNone/>
              <a:defRPr sz="1100" b="1" i="1"/>
            </a:lvl1pPr>
            <a:lvl2pPr marL="457200" indent="0" algn="r">
              <a:buNone/>
              <a:defRPr sz="1100" b="1" i="1"/>
            </a:lvl2pPr>
            <a:lvl3pPr marL="914400" indent="0" algn="r">
              <a:buNone/>
              <a:defRPr sz="1100" b="1" i="1"/>
            </a:lvl3pPr>
            <a:lvl4pPr marL="1371600" indent="0" algn="r">
              <a:buNone/>
              <a:defRPr sz="1100" b="1" i="1"/>
            </a:lvl4pPr>
            <a:lvl5pPr marL="1828800" indent="0" algn="r">
              <a:buNone/>
              <a:defRPr sz="1100" b="1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t2-powerpoint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39250"/>
            <a:ext cx="283659" cy="25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5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1A28A-7EE9-0B48-9DCD-2D99428DCCA1}" type="datetime1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5EA3-5738-E94B-ABC9-41FD8F7C7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9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8" r:id="rId5"/>
    <p:sldLayoutId id="2147483656" r:id="rId6"/>
    <p:sldLayoutId id="2147483655" r:id="rId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kucera@tamu.edu" TargetMode="External"/><Relationship Id="rId2" Type="http://schemas.openxmlformats.org/officeDocument/2006/relationships/hyperlink" Target="mailto:pwh@tamu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Credit Card Reconciliation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Jessica Sands – Senior Consultant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AC0D-1D32-4176-9098-8E369C35D6ED}" type="datetime1">
              <a:rPr lang="en-US" smtClean="0"/>
              <a:pPr/>
              <a:t>10/21/2016</a:t>
            </a:fld>
            <a:r>
              <a:rPr lang="en-US" smtClean="0"/>
              <a:t>  |  </a:t>
            </a:r>
            <a:fld id="{8D725EA3-5738-E94B-ABC9-41FD8F7C7AF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5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515" y="823458"/>
            <a:ext cx="4089140" cy="34621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01085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accent1"/>
                </a:solidFill>
                <a:latin typeface="+mj-lt"/>
              </a:rPr>
              <a:t>Data Warehouse – Export to Excel </a:t>
            </a:r>
            <a:endParaRPr lang="en-US" sz="38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82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pPr algn="ctr"/>
            <a:r>
              <a:rPr lang="en-US" sz="3800" dirty="0"/>
              <a:t>Data Warehouse – </a:t>
            </a:r>
            <a:r>
              <a:rPr lang="en-US" sz="3800" dirty="0" err="1"/>
              <a:t>Epay</a:t>
            </a:r>
            <a:r>
              <a:rPr lang="en-US" sz="3800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35021" y="802342"/>
            <a:ext cx="4815322" cy="34667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83DC-3F36-4F0A-9FF5-92DF8CFD767D}" type="datetime1">
              <a:rPr lang="en-US" smtClean="0"/>
              <a:pPr/>
              <a:t>10/21/2016</a:t>
            </a:fld>
            <a:r>
              <a:rPr lang="en-US" smtClean="0"/>
              <a:t>  |  </a:t>
            </a:r>
            <a:fld id="{8D725EA3-5738-E94B-ABC9-41FD8F7C7AF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33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1"/>
            <a:ext cx="9144000" cy="857250"/>
          </a:xfrm>
        </p:spPr>
        <p:txBody>
          <a:bodyPr>
            <a:normAutofit/>
          </a:bodyPr>
          <a:lstStyle/>
          <a:p>
            <a:pPr algn="ctr"/>
            <a:r>
              <a:rPr lang="en-US" sz="3800" dirty="0" err="1" smtClean="0"/>
              <a:t>MarketPlace</a:t>
            </a:r>
            <a:r>
              <a:rPr lang="en-US" sz="3800" dirty="0"/>
              <a:t> – </a:t>
            </a:r>
            <a:r>
              <a:rPr lang="en-US" sz="3800" dirty="0" smtClean="0"/>
              <a:t>Check Payments</a:t>
            </a:r>
            <a:endParaRPr lang="en-US" sz="3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22" y="857961"/>
            <a:ext cx="8626555" cy="311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4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56"/>
            <a:ext cx="9144000" cy="857250"/>
          </a:xfrm>
        </p:spPr>
        <p:txBody>
          <a:bodyPr>
            <a:normAutofit/>
          </a:bodyPr>
          <a:lstStyle/>
          <a:p>
            <a:pPr algn="ctr"/>
            <a:r>
              <a:rPr lang="en-US" sz="3800" dirty="0" smtClean="0"/>
              <a:t>Check Payments – Incompletes</a:t>
            </a:r>
            <a:endParaRPr lang="en-US" sz="3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71" y="2077463"/>
            <a:ext cx="7942857" cy="1361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65" y="819555"/>
            <a:ext cx="6515100" cy="1117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60" y="3579826"/>
            <a:ext cx="8834616" cy="6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8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pPr algn="ctr"/>
            <a:r>
              <a:rPr lang="en-US" sz="3800" dirty="0" smtClean="0"/>
              <a:t>Check Payments </a:t>
            </a:r>
            <a:r>
              <a:rPr lang="en-US" sz="3800" dirty="0"/>
              <a:t>– </a:t>
            </a:r>
            <a:r>
              <a:rPr lang="en-US" sz="3800" dirty="0" smtClean="0"/>
              <a:t>Refunded</a:t>
            </a:r>
            <a:endParaRPr lang="en-US" sz="3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62" y="818233"/>
            <a:ext cx="7809650" cy="22857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06" y="3237901"/>
            <a:ext cx="7739905" cy="8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7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pPr algn="ctr"/>
            <a:r>
              <a:rPr lang="en-US" sz="3800" dirty="0" smtClean="0"/>
              <a:t>Questions</a:t>
            </a:r>
            <a:r>
              <a:rPr lang="en-US" sz="3800" dirty="0" smtClean="0"/>
              <a:t>?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Pam Horner – </a:t>
            </a:r>
            <a:r>
              <a:rPr lang="en-US" dirty="0" smtClean="0">
                <a:hlinkClick r:id="rId2"/>
              </a:rPr>
              <a:t>pwh@tamu.edu</a:t>
            </a:r>
            <a:endParaRPr lang="en-US" dirty="0" smtClean="0"/>
          </a:p>
          <a:p>
            <a:r>
              <a:rPr lang="en-US" dirty="0" smtClean="0"/>
              <a:t>Therese Kucera – </a:t>
            </a:r>
            <a:r>
              <a:rPr lang="en-US" dirty="0" smtClean="0">
                <a:hlinkClick r:id="rId3"/>
              </a:rPr>
              <a:t>tkucera@tamu.edu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596D-88BA-4429-8AA6-BDF37F35534A}" type="datetime1">
              <a:rPr lang="en-US" smtClean="0"/>
              <a:pPr/>
              <a:t>10/21/2016</a:t>
            </a:fld>
            <a:r>
              <a:rPr lang="en-US" smtClean="0"/>
              <a:t>  |  </a:t>
            </a:r>
            <a:fld id="{8D725EA3-5738-E94B-ABC9-41FD8F7C7AF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Objectives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Data sets should have a common value</a:t>
            </a:r>
          </a:p>
          <a:p>
            <a:r>
              <a:rPr lang="en-US" dirty="0"/>
              <a:t>Pull data from both systems</a:t>
            </a:r>
          </a:p>
          <a:p>
            <a:r>
              <a:rPr lang="en-US" dirty="0"/>
              <a:t>Input data in Excel</a:t>
            </a:r>
          </a:p>
          <a:p>
            <a:r>
              <a:rPr lang="en-US" dirty="0"/>
              <a:t>Compare totals</a:t>
            </a:r>
          </a:p>
          <a:p>
            <a:r>
              <a:rPr lang="en-US" dirty="0"/>
              <a:t>Compare individual records</a:t>
            </a:r>
          </a:p>
          <a:p>
            <a:r>
              <a:rPr lang="en-US" dirty="0"/>
              <a:t>Use filters</a:t>
            </a:r>
          </a:p>
          <a:p>
            <a:r>
              <a:rPr lang="en-US" dirty="0"/>
              <a:t>Handle exceptions</a:t>
            </a:r>
          </a:p>
          <a:p>
            <a:r>
              <a:rPr lang="en-US" dirty="0"/>
              <a:t>Keep notes for </a:t>
            </a:r>
            <a:r>
              <a:rPr lang="en-US" dirty="0" smtClean="0"/>
              <a:t>auditors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E2CA-7366-4B1E-9B31-738E2DF97855}" type="datetime1">
              <a:rPr lang="en-US" smtClean="0"/>
              <a:pPr/>
              <a:t>10/21/2016</a:t>
            </a:fld>
            <a:r>
              <a:rPr lang="en-US" smtClean="0"/>
              <a:t>  |  </a:t>
            </a:r>
            <a:fld id="{8D725EA3-5738-E94B-ABC9-41FD8F7C7AF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Reconciliation </a:t>
            </a:r>
            <a:r>
              <a:rPr lang="en-US" dirty="0" smtClean="0"/>
              <a:t>Tools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Texas A&amp;M </a:t>
            </a:r>
            <a:r>
              <a:rPr lang="en-US" dirty="0" smtClean="0"/>
              <a:t>University</a:t>
            </a:r>
          </a:p>
          <a:p>
            <a:r>
              <a:rPr lang="en-US" dirty="0" smtClean="0"/>
              <a:t>Therese Kucera &amp; Pam Horner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2FA1-9FD7-47DE-B033-95C38D315B0B}" type="datetime1">
              <a:rPr lang="en-US" smtClean="0"/>
              <a:pPr/>
              <a:t>10/21/2016</a:t>
            </a:fld>
            <a:r>
              <a:rPr lang="en-US" smtClean="0"/>
              <a:t>  |  </a:t>
            </a:r>
            <a:fld id="{8D725EA3-5738-E94B-ABC9-41FD8F7C7AF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557"/>
            <a:ext cx="9144000" cy="857250"/>
          </a:xfrm>
        </p:spPr>
        <p:txBody>
          <a:bodyPr>
            <a:normAutofit/>
          </a:bodyPr>
          <a:lstStyle/>
          <a:p>
            <a:pPr algn="ctr"/>
            <a:r>
              <a:rPr lang="en-US" sz="3800" dirty="0" smtClean="0"/>
              <a:t>Data </a:t>
            </a:r>
            <a:r>
              <a:rPr lang="en-US" sz="3800" dirty="0"/>
              <a:t>Warehouse – </a:t>
            </a:r>
            <a:r>
              <a:rPr lang="en-US" sz="3800" dirty="0" err="1" smtClean="0"/>
              <a:t>Epay</a:t>
            </a:r>
            <a:r>
              <a:rPr lang="en-US" sz="3800" dirty="0" smtClean="0"/>
              <a:t> 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290" y="988358"/>
            <a:ext cx="4298376" cy="309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8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698"/>
            <a:ext cx="9144000" cy="85725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/>
              <a:t>Data </a:t>
            </a:r>
            <a:r>
              <a:rPr lang="en-US" sz="3400" dirty="0"/>
              <a:t>Warehouse </a:t>
            </a:r>
            <a:r>
              <a:rPr lang="en-US" sz="3400" dirty="0" err="1"/>
              <a:t>Epay</a:t>
            </a:r>
            <a:r>
              <a:rPr lang="en-US" sz="3400" dirty="0"/>
              <a:t> – PARCS </a:t>
            </a:r>
            <a:r>
              <a:rPr lang="en-US" sz="3400" dirty="0" smtClean="0"/>
              <a:t>Summary</a:t>
            </a:r>
            <a:endParaRPr lang="en-US" sz="3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941" y="907676"/>
            <a:ext cx="5827402" cy="346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5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205979"/>
            <a:ext cx="9143999" cy="857250"/>
          </a:xfrm>
        </p:spPr>
        <p:txBody>
          <a:bodyPr>
            <a:normAutofit/>
          </a:bodyPr>
          <a:lstStyle/>
          <a:p>
            <a:pPr algn="ctr"/>
            <a:r>
              <a:rPr lang="en-US" sz="3800" dirty="0" err="1" smtClean="0"/>
              <a:t>Touchnet</a:t>
            </a:r>
            <a:r>
              <a:rPr lang="en-US" sz="3800" dirty="0" smtClean="0"/>
              <a:t> Interface vs </a:t>
            </a:r>
            <a:r>
              <a:rPr lang="en-US" sz="3800" dirty="0"/>
              <a:t>Flex </a:t>
            </a:r>
            <a:r>
              <a:rPr lang="en-US" sz="3800" dirty="0" smtClean="0"/>
              <a:t>Report</a:t>
            </a:r>
            <a:endParaRPr lang="en-US" sz="3800" dirty="0"/>
          </a:p>
        </p:txBody>
      </p:sp>
      <p:sp>
        <p:nvSpPr>
          <p:cNvPr id="5" name="TextBox 4"/>
          <p:cNvSpPr txBox="1"/>
          <p:nvPr/>
        </p:nvSpPr>
        <p:spPr>
          <a:xfrm>
            <a:off x="1" y="352675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 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Missing transactions – and </a:t>
            </a:r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$22 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short in FLEX.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33" y="1269556"/>
            <a:ext cx="8577733" cy="1425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32" y="2776934"/>
            <a:ext cx="8998668" cy="69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2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pPr algn="ctr"/>
            <a:r>
              <a:rPr lang="en-US" sz="3800" dirty="0" smtClean="0"/>
              <a:t>Data Warehouse </a:t>
            </a:r>
            <a:r>
              <a:rPr lang="en-US" sz="3800" dirty="0" err="1"/>
              <a:t>Epay</a:t>
            </a:r>
            <a:endParaRPr lang="en-US" sz="3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59" y="857250"/>
            <a:ext cx="8661282" cy="335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1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0"/>
            <a:ext cx="914400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dirty="0" smtClean="0"/>
              <a:t>Data Warehouse </a:t>
            </a:r>
            <a:r>
              <a:rPr lang="en-US" sz="3600" dirty="0" err="1" smtClean="0"/>
              <a:t>Epay</a:t>
            </a:r>
            <a:r>
              <a:rPr lang="en-US" sz="3600" dirty="0" smtClean="0"/>
              <a:t> </a:t>
            </a:r>
            <a:r>
              <a:rPr lang="en-US" sz="3600" dirty="0"/>
              <a:t>– Discrepancies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892769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 Missing 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transactions – and </a:t>
            </a:r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$22 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not recorded in FLEX.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73" y="825553"/>
            <a:ext cx="7486169" cy="300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pPr algn="ctr"/>
            <a:r>
              <a:rPr lang="en-US" sz="3800" dirty="0" smtClean="0"/>
              <a:t>Data </a:t>
            </a:r>
            <a:r>
              <a:rPr lang="en-US" sz="3800" dirty="0"/>
              <a:t>Warehouse – </a:t>
            </a:r>
            <a:r>
              <a:rPr lang="en-US" sz="3800" dirty="0" err="1" smtClean="0"/>
              <a:t>Epay</a:t>
            </a:r>
            <a:r>
              <a:rPr lang="en-US" sz="3800" dirty="0" smtClean="0"/>
              <a:t> 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03" y="781486"/>
            <a:ext cx="4929177" cy="354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3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2 Theme 16x9">
  <a:themeElements>
    <a:clrScheme name="T2 Theme 1">
      <a:dk1>
        <a:srgbClr val="919191"/>
      </a:dk1>
      <a:lt1>
        <a:srgbClr val="FFFFFF"/>
      </a:lt1>
      <a:dk2>
        <a:srgbClr val="073E65"/>
      </a:dk2>
      <a:lt2>
        <a:srgbClr val="FFFFFF"/>
      </a:lt2>
      <a:accent1>
        <a:srgbClr val="0A5592"/>
      </a:accent1>
      <a:accent2>
        <a:srgbClr val="F7D634"/>
      </a:accent2>
      <a:accent3>
        <a:srgbClr val="FB6715"/>
      </a:accent3>
      <a:accent4>
        <a:srgbClr val="25AFCE"/>
      </a:accent4>
      <a:accent5>
        <a:srgbClr val="B5C61B"/>
      </a:accent5>
      <a:accent6>
        <a:srgbClr val="A4002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9B880A6CE7194FADE5295263A76E31" ma:contentTypeVersion="2" ma:contentTypeDescription="Create a new document." ma:contentTypeScope="" ma:versionID="acb165ce242889297c3df0cdb98371ff">
  <xsd:schema xmlns:xsd="http://www.w3.org/2001/XMLSchema" xmlns:xs="http://www.w3.org/2001/XMLSchema" xmlns:p="http://schemas.microsoft.com/office/2006/metadata/properties" xmlns:ns2="706bfe41-3cfc-4a94-8678-2929f2bf65f0" targetNamespace="http://schemas.microsoft.com/office/2006/metadata/properties" ma:root="true" ma:fieldsID="cfa8d5e604c7a50fb06f4b6cfb016601" ns2:_="">
    <xsd:import namespace="706bfe41-3cfc-4a94-8678-2929f2bf65f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6bfe41-3cfc-4a94-8678-2929f2bf65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1425D8-BE44-47F1-8EA6-D506DD0E1375}">
  <ds:schemaRefs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06bfe41-3cfc-4a94-8678-2929f2bf65f0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23FB519-074D-4CAA-B2C6-B89535578C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F4C003-2889-49E9-8A37-90BF124B88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6bfe41-3cfc-4a94-8678-2929f2bf65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T2 Theme 16x9</Template>
  <TotalTime>712</TotalTime>
  <Words>145</Words>
  <Application>Microsoft Office PowerPoint</Application>
  <PresentationFormat>On-screen Show (16:9)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T2 Theme 16x9</vt:lpstr>
      <vt:lpstr>Credit Card Reconciliation</vt:lpstr>
      <vt:lpstr>Objectives</vt:lpstr>
      <vt:lpstr>Reconciliation Tools </vt:lpstr>
      <vt:lpstr>Data Warehouse – Epay </vt:lpstr>
      <vt:lpstr>Data Warehouse Epay – PARCS Summary</vt:lpstr>
      <vt:lpstr>Touchnet Interface vs Flex Report</vt:lpstr>
      <vt:lpstr>Data Warehouse Epay</vt:lpstr>
      <vt:lpstr>Data Warehouse Epay – Discrepancies</vt:lpstr>
      <vt:lpstr>Data Warehouse – Epay </vt:lpstr>
      <vt:lpstr>PowerPoint Presentation</vt:lpstr>
      <vt:lpstr>Data Warehouse – Epay </vt:lpstr>
      <vt:lpstr>MarketPlace – Check Payments</vt:lpstr>
      <vt:lpstr>Check Payments – Incompletes</vt:lpstr>
      <vt:lpstr>Check Payments – Refunded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Terri Taylor</dc:creator>
  <cp:lastModifiedBy>Maraj, Melissa</cp:lastModifiedBy>
  <cp:revision>23</cp:revision>
  <dcterms:created xsi:type="dcterms:W3CDTF">2015-02-06T13:28:41Z</dcterms:created>
  <dcterms:modified xsi:type="dcterms:W3CDTF">2016-10-21T19:35:19Z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0x010100919B880A6CE7194FADE5295263A76E31</vt:lpwstr>
  </property>
  <property fmtid="{D5CDD505-2E9C-101B-9397-08002B2CF9AE}" pid="3" name="_AdHocReviewCycleID">
    <vt:i4>1335231261</vt:i4>
  </property>
  <property fmtid="{D5CDD505-2E9C-101B-9397-08002B2CF9AE}" pid="4" name="_NewReviewCycle">
    <vt:lpwstr/>
  </property>
  <property fmtid="{D5CDD505-2E9C-101B-9397-08002B2CF9AE}" pid="5" name="_EmailSubject">
    <vt:lpwstr>T2 Connect Presentation</vt:lpwstr>
  </property>
  <property fmtid="{D5CDD505-2E9C-101B-9397-08002B2CF9AE}" pid="6" name="_AuthorEmail">
    <vt:lpwstr>mmaraj@tamu.edu</vt:lpwstr>
  </property>
  <property fmtid="{D5CDD505-2E9C-101B-9397-08002B2CF9AE}" pid="7" name="_AuthorEmailDisplayName">
    <vt:lpwstr>Melissa Maraj</vt:lpwstr>
  </property>
  <property fmtid="{D5CDD505-2E9C-101B-9397-08002B2CF9AE}" pid="8" name="_PreviousAdHocReviewCycleID">
    <vt:i4>-844837809</vt:i4>
  </property>
</Properties>
</file>