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14"/>
  </p:notesMasterIdLst>
  <p:handoutMasterIdLst>
    <p:handoutMasterId r:id="rId15"/>
  </p:handoutMasterIdLst>
  <p:sldIdLst>
    <p:sldId id="342" r:id="rId2"/>
    <p:sldId id="333" r:id="rId3"/>
    <p:sldId id="334" r:id="rId4"/>
    <p:sldId id="336" r:id="rId5"/>
    <p:sldId id="337" r:id="rId6"/>
    <p:sldId id="349" r:id="rId7"/>
    <p:sldId id="345" r:id="rId8"/>
    <p:sldId id="346" r:id="rId9"/>
    <p:sldId id="347" r:id="rId10"/>
    <p:sldId id="335" r:id="rId11"/>
    <p:sldId id="344" r:id="rId12"/>
    <p:sldId id="331"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aj, Melissa" initials="MM" lastIdx="1" clrIdx="0">
    <p:extLst>
      <p:ext uri="{19B8F6BF-5375-455C-9EA6-DF929625EA0E}">
        <p15:presenceInfo xmlns:p15="http://schemas.microsoft.com/office/powerpoint/2012/main" userId="S-1-5-21-172433270-1360228382-3550115071-123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50607"/>
    <a:srgbClr val="601B14"/>
    <a:srgbClr val="500000"/>
    <a:srgbClr val="8C8C8C"/>
    <a:srgbClr val="FF0606"/>
    <a:srgbClr val="C3ABFF"/>
    <a:srgbClr val="068206"/>
    <a:srgbClr val="FFFF07"/>
    <a:srgbClr val="3B5EA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90" autoAdjust="0"/>
    <p:restoredTop sz="93211" autoAdjust="0"/>
  </p:normalViewPr>
  <p:slideViewPr>
    <p:cSldViewPr snapToGrid="0" snapToObjects="1">
      <p:cViewPr varScale="1">
        <p:scale>
          <a:sx n="112" d="100"/>
          <a:sy n="112" d="100"/>
        </p:scale>
        <p:origin x="1386" y="78"/>
      </p:cViewPr>
      <p:guideLst>
        <p:guide orient="horz" pos="2160"/>
        <p:guide pos="2880"/>
      </p:guideLst>
    </p:cSldViewPr>
  </p:slideViewPr>
  <p:outlineViewPr>
    <p:cViewPr>
      <p:scale>
        <a:sx n="33" d="100"/>
        <a:sy n="33" d="100"/>
      </p:scale>
      <p:origin x="0" y="-966"/>
    </p:cViewPr>
  </p:outlineViewPr>
  <p:notesTextViewPr>
    <p:cViewPr>
      <p:scale>
        <a:sx n="3" d="2"/>
        <a:sy n="3" d="2"/>
      </p:scale>
      <p:origin x="0" y="0"/>
    </p:cViewPr>
  </p:notesTextViewPr>
  <p:notesViewPr>
    <p:cSldViewPr snapToGrid="0" snapToObjects="1">
      <p:cViewPr varScale="1">
        <p:scale>
          <a:sx n="83" d="100"/>
          <a:sy n="83" d="100"/>
        </p:scale>
        <p:origin x="126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54ACC76-F8BB-443A-80A8-ED1C83DF24BD}" type="datetimeFigureOut">
              <a:rPr lang="en-US" smtClean="0"/>
              <a:t>11/20/2017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AA79761-FAAF-4D3C-91D1-905E88B0DA3F}" type="slidenum">
              <a:rPr lang="en-US" smtClean="0"/>
              <a:t>‹#›</a:t>
            </a:fld>
            <a:endParaRPr lang="en-US"/>
          </a:p>
        </p:txBody>
      </p:sp>
    </p:spTree>
    <p:extLst>
      <p:ext uri="{BB962C8B-B14F-4D97-AF65-F5344CB8AC3E}">
        <p14:creationId xmlns:p14="http://schemas.microsoft.com/office/powerpoint/2010/main" val="40055474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075361-7222-4F81-9773-36EF24DA86AB}" type="datetimeFigureOut">
              <a:rPr lang="en-US" smtClean="0"/>
              <a:t>11/20/2017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DFBEBC-A892-4B0A-9C4F-88E83F1D3A30}" type="slidenum">
              <a:rPr lang="en-US" smtClean="0"/>
              <a:t>‹#›</a:t>
            </a:fld>
            <a:endParaRPr lang="en-US"/>
          </a:p>
        </p:txBody>
      </p:sp>
    </p:spTree>
    <p:extLst>
      <p:ext uri="{BB962C8B-B14F-4D97-AF65-F5344CB8AC3E}">
        <p14:creationId xmlns:p14="http://schemas.microsoft.com/office/powerpoint/2010/main" val="8425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73593D10-395E-42A9-874E-97252B4AEC01}" type="slidenum">
              <a:rPr lang="en-US" smtClean="0"/>
              <a:pPr/>
              <a:t>2</a:t>
            </a:fld>
            <a:endParaRPr lang="en-US"/>
          </a:p>
        </p:txBody>
      </p:sp>
    </p:spTree>
    <p:extLst>
      <p:ext uri="{BB962C8B-B14F-4D97-AF65-F5344CB8AC3E}">
        <p14:creationId xmlns:p14="http://schemas.microsoft.com/office/powerpoint/2010/main" val="2073421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not in a downtown environment where we may have collaborations and partnerships</a:t>
            </a:r>
            <a:r>
              <a:rPr lang="en-US" baseline="0" dirty="0" smtClean="0"/>
              <a:t> with the city to offer subsidized transit passes or city offered services to supplement what we offer. This puts all of the onus on us to implement and fund options. Because alternatives are not necessary, and there are no mandates to offer them, so it is us pushing to offer them.</a:t>
            </a:r>
          </a:p>
          <a:p>
            <a:endParaRPr lang="en-US" baseline="0" dirty="0" smtClean="0"/>
          </a:p>
          <a:p>
            <a:r>
              <a:rPr lang="en-US" baseline="0" dirty="0" smtClean="0"/>
              <a:t>Still, we have some great success stories… 40% of our</a:t>
            </a:r>
            <a:endParaRPr lang="en-US" dirty="0"/>
          </a:p>
        </p:txBody>
      </p:sp>
      <p:sp>
        <p:nvSpPr>
          <p:cNvPr id="4" name="Slide Number Placeholder 3"/>
          <p:cNvSpPr>
            <a:spLocks noGrp="1"/>
          </p:cNvSpPr>
          <p:nvPr>
            <p:ph type="sldNum" sz="quarter" idx="10"/>
          </p:nvPr>
        </p:nvSpPr>
        <p:spPr/>
        <p:txBody>
          <a:bodyPr/>
          <a:lstStyle/>
          <a:p>
            <a:fld id="{ECDFBEBC-A892-4B0A-9C4F-88E83F1D3A30}" type="slidenum">
              <a:rPr lang="en-US" smtClean="0"/>
              <a:t>5</a:t>
            </a:fld>
            <a:endParaRPr lang="en-US"/>
          </a:p>
        </p:txBody>
      </p:sp>
    </p:spTree>
    <p:extLst>
      <p:ext uri="{BB962C8B-B14F-4D97-AF65-F5344CB8AC3E}">
        <p14:creationId xmlns:p14="http://schemas.microsoft.com/office/powerpoint/2010/main" val="958970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not in a downtown environment where we may have collaborations and partnerships</a:t>
            </a:r>
            <a:r>
              <a:rPr lang="en-US" baseline="0" dirty="0" smtClean="0"/>
              <a:t> with the city to offer subsidized transit passes or city offered services to supplement what we offer. This puts all of the onus on us to implement and fund options. Because alternatives are not necessary, and there are no mandates to offer them, so it is us pushing to offer them.</a:t>
            </a:r>
          </a:p>
          <a:p>
            <a:endParaRPr lang="en-US" baseline="0" dirty="0" smtClean="0"/>
          </a:p>
          <a:p>
            <a:r>
              <a:rPr lang="en-US" baseline="0" dirty="0" smtClean="0"/>
              <a:t>Still, we have some great success stories… 40% of our</a:t>
            </a:r>
            <a:endParaRPr lang="en-US" dirty="0"/>
          </a:p>
        </p:txBody>
      </p:sp>
      <p:sp>
        <p:nvSpPr>
          <p:cNvPr id="4" name="Slide Number Placeholder 3"/>
          <p:cNvSpPr>
            <a:spLocks noGrp="1"/>
          </p:cNvSpPr>
          <p:nvPr>
            <p:ph type="sldNum" sz="quarter" idx="10"/>
          </p:nvPr>
        </p:nvSpPr>
        <p:spPr/>
        <p:txBody>
          <a:bodyPr/>
          <a:lstStyle/>
          <a:p>
            <a:fld id="{ECDFBEBC-A892-4B0A-9C4F-88E83F1D3A30}" type="slidenum">
              <a:rPr lang="en-US" smtClean="0"/>
              <a:t>6</a:t>
            </a:fld>
            <a:endParaRPr lang="en-US"/>
          </a:p>
        </p:txBody>
      </p:sp>
    </p:spTree>
    <p:extLst>
      <p:ext uri="{BB962C8B-B14F-4D97-AF65-F5344CB8AC3E}">
        <p14:creationId xmlns:p14="http://schemas.microsoft.com/office/powerpoint/2010/main" val="2561424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Stakeholders</a:t>
            </a:r>
            <a:r>
              <a:rPr lang="en-US" baseline="0" dirty="0" smtClean="0"/>
              <a:t> Meetings</a:t>
            </a:r>
            <a:endParaRPr lang="en-US" dirty="0"/>
          </a:p>
        </p:txBody>
      </p:sp>
      <p:sp>
        <p:nvSpPr>
          <p:cNvPr id="4" name="Slide Number Placeholder 3"/>
          <p:cNvSpPr>
            <a:spLocks noGrp="1"/>
          </p:cNvSpPr>
          <p:nvPr>
            <p:ph type="sldNum" sz="quarter" idx="10"/>
          </p:nvPr>
        </p:nvSpPr>
        <p:spPr/>
        <p:txBody>
          <a:bodyPr/>
          <a:lstStyle/>
          <a:p>
            <a:fld id="{ECDFBEBC-A892-4B0A-9C4F-88E83F1D3A30}" type="slidenum">
              <a:rPr lang="en-US" smtClean="0"/>
              <a:t>9</a:t>
            </a:fld>
            <a:endParaRPr lang="en-US"/>
          </a:p>
        </p:txBody>
      </p:sp>
    </p:spTree>
    <p:extLst>
      <p:ext uri="{BB962C8B-B14F-4D97-AF65-F5344CB8AC3E}">
        <p14:creationId xmlns:p14="http://schemas.microsoft.com/office/powerpoint/2010/main" val="302277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800" b="1" dirty="0" smtClean="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3300" b="1" dirty="0" smtClean="0">
                <a:latin typeface="Calibri" panose="020F0502020204030204" pitchFamily="34" charset="0"/>
              </a:rPr>
              <a:t>-Media outreach:</a:t>
            </a:r>
            <a:r>
              <a:rPr lang="en-US" sz="3300" dirty="0" smtClean="0">
                <a:latin typeface="Calibri" panose="020F0502020204030204" pitchFamily="34" charset="0"/>
              </a:rPr>
              <a:t> focused on elements of innovation (urban design, smart cities, cool factor) to draw in audience.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3300" b="1" dirty="0" smtClean="0">
                <a:solidFill>
                  <a:prstClr val="black"/>
                </a:solidFill>
                <a:latin typeface="Calibri" panose="020F0502020204030204" pitchFamily="34" charset="0"/>
              </a:rPr>
              <a:t>-Social</a:t>
            </a:r>
            <a:r>
              <a:rPr lang="en-US" sz="3300" b="1" baseline="0" dirty="0" smtClean="0">
                <a:solidFill>
                  <a:prstClr val="black"/>
                </a:solidFill>
                <a:latin typeface="Calibri" panose="020F0502020204030204" pitchFamily="34" charset="0"/>
              </a:rPr>
              <a:t> Media: </a:t>
            </a:r>
            <a:r>
              <a:rPr lang="en-US" sz="3300" dirty="0" smtClean="0">
                <a:solidFill>
                  <a:prstClr val="black"/>
                </a:solidFill>
                <a:latin typeface="+mn-lt"/>
              </a:rPr>
              <a:t>Received </a:t>
            </a:r>
            <a:r>
              <a:rPr lang="en-US" sz="3300" b="1" i="1" dirty="0" smtClean="0">
                <a:latin typeface="+mn-lt"/>
              </a:rPr>
              <a:t>24,000+ page </a:t>
            </a:r>
            <a:r>
              <a:rPr lang="en-US" sz="3300" dirty="0" smtClean="0">
                <a:latin typeface="+mn-lt"/>
              </a:rPr>
              <a:t>views when first published</a:t>
            </a:r>
            <a:r>
              <a:rPr lang="en-US" sz="3300" baseline="0" dirty="0" smtClean="0">
                <a:latin typeface="+mn-lt"/>
              </a:rPr>
              <a:t> and </a:t>
            </a:r>
            <a:r>
              <a:rPr lang="en-US" sz="3300" b="1" i="1" dirty="0" smtClean="0">
                <a:latin typeface="+mn-lt"/>
              </a:rPr>
              <a:t>6,900 shares </a:t>
            </a:r>
            <a:r>
              <a:rPr lang="en-US" sz="3300" dirty="0" smtClean="0">
                <a:latin typeface="+mn-lt"/>
              </a:rPr>
              <a:t>to Facebook from the Texas A&amp;M Today site alone.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3300" b="1" dirty="0" smtClean="0">
                <a:latin typeface="+mn-lt"/>
              </a:rPr>
              <a:t>-Spokesperson: </a:t>
            </a:r>
            <a:r>
              <a:rPr lang="en-US" sz="3300" b="0" dirty="0" smtClean="0">
                <a:latin typeface="Calibri" panose="020F0502020204030204" pitchFamily="34" charset="0"/>
              </a:rPr>
              <a:t>Utilized partnership </a:t>
            </a:r>
            <a:r>
              <a:rPr lang="en-US" sz="3300" dirty="0" smtClean="0">
                <a:latin typeface="Calibri" panose="020F0502020204030204" pitchFamily="34" charset="0"/>
              </a:rPr>
              <a:t>resources to maximize outreach efforts when telling our story.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3300" dirty="0" smtClean="0">
              <a:latin typeface="+mn-lt"/>
            </a:endParaRPr>
          </a:p>
          <a:p>
            <a:pPr marL="514350" lvl="1" indent="-171450" defTabSz="685800">
              <a:lnSpc>
                <a:spcPct val="90000"/>
              </a:lnSpc>
              <a:spcBef>
                <a:spcPts val="375"/>
              </a:spcBef>
              <a:buClr>
                <a:srgbClr val="70AD47"/>
              </a:buClr>
              <a:buSzPct val="75000"/>
              <a:buFont typeface="Wingdings" panose="05000000000000000000" pitchFamily="2" charset="2"/>
              <a:buChar char="§"/>
            </a:pPr>
            <a:r>
              <a:rPr lang="en-US" sz="3300" dirty="0" smtClean="0">
                <a:solidFill>
                  <a:prstClr val="black"/>
                </a:solidFill>
              </a:rPr>
              <a:t>There were over 60+ mentions in print and online news outlets when first published. </a:t>
            </a:r>
          </a:p>
          <a:p>
            <a:pPr marL="514350" lvl="1" indent="-171450" defTabSz="685800">
              <a:lnSpc>
                <a:spcPct val="90000"/>
              </a:lnSpc>
              <a:spcBef>
                <a:spcPts val="375"/>
              </a:spcBef>
              <a:buClr>
                <a:srgbClr val="70AD47"/>
              </a:buClr>
              <a:buSzPct val="75000"/>
              <a:buFont typeface="Wingdings" panose="05000000000000000000" pitchFamily="2" charset="2"/>
              <a:buChar char="§"/>
            </a:pPr>
            <a:endParaRPr lang="en-US" sz="800" dirty="0" smtClean="0">
              <a:solidFill>
                <a:prstClr val="black"/>
              </a:solidFill>
            </a:endParaRPr>
          </a:p>
          <a:p>
            <a:pPr marL="514350" lvl="1" indent="-171450" defTabSz="685800">
              <a:lnSpc>
                <a:spcPct val="90000"/>
              </a:lnSpc>
              <a:spcBef>
                <a:spcPts val="375"/>
              </a:spcBef>
              <a:buClr>
                <a:srgbClr val="70AD47"/>
              </a:buClr>
              <a:buSzPct val="75000"/>
              <a:buFont typeface="Wingdings" panose="05000000000000000000" pitchFamily="2" charset="2"/>
              <a:buChar char="§"/>
            </a:pPr>
            <a:r>
              <a:rPr lang="en-US" sz="3300" dirty="0" smtClean="0">
                <a:solidFill>
                  <a:prstClr val="black"/>
                </a:solidFill>
              </a:rPr>
              <a:t> </a:t>
            </a:r>
            <a:r>
              <a:rPr lang="en-US" sz="3300" b="1" dirty="0" smtClean="0">
                <a:solidFill>
                  <a:prstClr val="black"/>
                </a:solidFill>
              </a:rPr>
              <a:t>It went international!</a:t>
            </a:r>
            <a:r>
              <a:rPr lang="en-US" sz="3300" b="1" baseline="0" dirty="0" smtClean="0">
                <a:solidFill>
                  <a:prstClr val="black"/>
                </a:solidFill>
              </a:rPr>
              <a:t> </a:t>
            </a:r>
            <a:r>
              <a:rPr lang="en-US" sz="3300" dirty="0" smtClean="0"/>
              <a:t>Netherlands Reddit forum and national/international metro transportation blogs covered story</a:t>
            </a:r>
            <a:r>
              <a:rPr lang="en-US" sz="3300" dirty="0" smtClean="0">
                <a:solidFill>
                  <a:prstClr val="black"/>
                </a:solidFill>
              </a:rPr>
              <a:t>. </a:t>
            </a:r>
          </a:p>
          <a:p>
            <a:pPr marL="514350" lvl="1" indent="-171450" defTabSz="685800">
              <a:lnSpc>
                <a:spcPct val="90000"/>
              </a:lnSpc>
              <a:spcBef>
                <a:spcPts val="375"/>
              </a:spcBef>
              <a:buClr>
                <a:srgbClr val="70AD47"/>
              </a:buClr>
              <a:buSzPct val="75000"/>
              <a:buFont typeface="Wingdings" panose="05000000000000000000" pitchFamily="2" charset="2"/>
              <a:buChar char="§"/>
            </a:pPr>
            <a:endParaRPr lang="en-US" sz="3300" dirty="0" smtClean="0">
              <a:solidFill>
                <a:prstClr val="black"/>
              </a:solidFill>
            </a:endParaRPr>
          </a:p>
          <a:p>
            <a:pPr lvl="1">
              <a:buClr>
                <a:srgbClr val="70AD47"/>
              </a:buClr>
            </a:pPr>
            <a:endParaRPr lang="en-US" sz="3300" dirty="0" smtClean="0">
              <a:solidFill>
                <a:prstClr val="black"/>
              </a:solidFill>
            </a:endParaRPr>
          </a:p>
          <a:p>
            <a:pPr lvl="1">
              <a:buClr>
                <a:srgbClr val="70AD47"/>
              </a:buClr>
            </a:pPr>
            <a:endParaRPr lang="en-US" sz="3300" dirty="0" smtClean="0">
              <a:latin typeface="+mn-lt"/>
            </a:endParaRPr>
          </a:p>
          <a:p>
            <a:pPr lvl="1">
              <a:buClr>
                <a:srgbClr val="70AD47"/>
              </a:buClr>
            </a:pPr>
            <a:endParaRPr lang="en-US" sz="3000" dirty="0" smtClean="0">
              <a:latin typeface="+mn-lt"/>
            </a:endParaRPr>
          </a:p>
          <a:p>
            <a:pPr marL="342900" lvl="1" indent="0">
              <a:buFont typeface="Arial" pitchFamily="34" charset="0"/>
              <a:buNone/>
            </a:pPr>
            <a:endParaRPr lang="en-US" dirty="0" smtClean="0">
              <a:latin typeface="+mn-lt"/>
            </a:endParaRPr>
          </a:p>
          <a:p>
            <a:pPr lvl="1"/>
            <a:endParaRPr lang="en-US" sz="3300" b="1" dirty="0" smtClean="0">
              <a:latin typeface="Calibri" panose="020F0502020204030204" pitchFamily="34" charset="0"/>
            </a:endParaRPr>
          </a:p>
          <a:p>
            <a:pPr lvl="1"/>
            <a:endParaRPr lang="en-US" sz="800" dirty="0" smtClean="0">
              <a:latin typeface="Calibri" panose="020F0502020204030204" pitchFamily="34" charset="0"/>
            </a:endParaRPr>
          </a:p>
          <a:p>
            <a:pPr marL="342900" lvl="1" inden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ECDFBEBC-A892-4B0A-9C4F-88E83F1D3A30}" type="slidenum">
              <a:rPr lang="en-US" smtClean="0"/>
              <a:t>11</a:t>
            </a:fld>
            <a:endParaRPr lang="en-US"/>
          </a:p>
        </p:txBody>
      </p:sp>
    </p:spTree>
    <p:extLst>
      <p:ext uri="{BB962C8B-B14F-4D97-AF65-F5344CB8AC3E}">
        <p14:creationId xmlns:p14="http://schemas.microsoft.com/office/powerpoint/2010/main" val="1783447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5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09089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45655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287355"/>
      </p:ext>
    </p:extLst>
  </p:cSld>
  <p:clrMapOvr>
    <a:masterClrMapping/>
  </p:clrMapOvr>
  <p:transition spd="slow">
    <p:wip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5"/>
          <p:cNvSpPr>
            <a:spLocks noGrp="1"/>
          </p:cNvSpPr>
          <p:nvPr>
            <p:ph type="sldNum" sz="quarter" idx="4"/>
          </p:nvPr>
        </p:nvSpPr>
        <p:spPr>
          <a:xfrm>
            <a:off x="8189214" y="6492875"/>
            <a:ext cx="802386" cy="365125"/>
          </a:xfrm>
          <a:prstGeom prst="rect">
            <a:avLst/>
          </a:prstGeom>
        </p:spPr>
        <p:txBody>
          <a:bodyPr/>
          <a:lstStyle>
            <a:lvl1pPr algn="r">
              <a:defRPr b="1">
                <a:solidFill>
                  <a:srgbClr val="FFF2D4"/>
                </a:solidFill>
              </a:defRPr>
            </a:lvl1pPr>
          </a:lstStyle>
          <a:p>
            <a:fld id="{BAA51EFD-A89C-42CD-BD03-F1C31F480DA3}" type="slidenum">
              <a:rPr lang="en-US" smtClean="0"/>
              <a:pPr/>
              <a:t>‹#›</a:t>
            </a:fld>
            <a:endParaRPr lang="en-US" dirty="0"/>
          </a:p>
        </p:txBody>
      </p:sp>
    </p:spTree>
    <p:extLst>
      <p:ext uri="{BB962C8B-B14F-4D97-AF65-F5344CB8AC3E}">
        <p14:creationId xmlns:p14="http://schemas.microsoft.com/office/powerpoint/2010/main" val="77064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5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56474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85490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1" name="Rectangle 10"/>
          <p:cNvSpPr/>
          <p:nvPr userDrawn="1"/>
        </p:nvSpPr>
        <p:spPr>
          <a:xfrm>
            <a:off x="0" y="6492875"/>
            <a:ext cx="9144000" cy="457200"/>
          </a:xfrm>
          <a:prstGeom prst="rect">
            <a:avLst/>
          </a:prstGeom>
          <a:solidFill>
            <a:srgbClr val="5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p:cNvSpPr>
            <a:spLocks noGrp="1"/>
          </p:cNvSpPr>
          <p:nvPr>
            <p:ph type="sldNum" sz="quarter" idx="4"/>
          </p:nvPr>
        </p:nvSpPr>
        <p:spPr>
          <a:xfrm>
            <a:off x="76200" y="6520594"/>
            <a:ext cx="802386" cy="365125"/>
          </a:xfrm>
          <a:prstGeom prst="rect">
            <a:avLst/>
          </a:prstGeom>
        </p:spPr>
        <p:txBody>
          <a:bodyPr/>
          <a:lstStyle>
            <a:lvl1pPr algn="l">
              <a:defRPr b="1">
                <a:solidFill>
                  <a:schemeClr val="accent6">
                    <a:lumMod val="75000"/>
                  </a:schemeClr>
                </a:solidFill>
              </a:defRPr>
            </a:lvl1pPr>
          </a:lstStyle>
          <a:p>
            <a:fld id="{F06A5241-12CB-C64D-AE38-6540AC6C648E}" type="slidenum">
              <a:rPr lang="en-US" smtClean="0"/>
              <a:pPr/>
              <a:t>‹#›</a:t>
            </a:fld>
            <a:endParaRPr lang="en-US"/>
          </a:p>
        </p:txBody>
      </p:sp>
      <p:pic>
        <p:nvPicPr>
          <p:cNvPr id="5" name="Picture 4"/>
          <p:cNvPicPr>
            <a:picLocks noChangeAspect="1"/>
          </p:cNvPicPr>
          <p:nvPr userDrawn="1"/>
        </p:nvPicPr>
        <p:blipFill rotWithShape="1">
          <a:blip r:embed="rId8"/>
          <a:srcRect l="159" t="17114" r="-159" b="13230"/>
          <a:stretch/>
        </p:blipFill>
        <p:spPr>
          <a:xfrm>
            <a:off x="0" y="-1"/>
            <a:ext cx="9144000" cy="6444344"/>
          </a:xfrm>
          <a:prstGeom prst="rect">
            <a:avLst/>
          </a:prstGeom>
        </p:spPr>
      </p:pic>
      <p:pic>
        <p:nvPicPr>
          <p:cNvPr id="6" name="Picture 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972300" y="6411687"/>
            <a:ext cx="2126117" cy="622012"/>
          </a:xfrm>
          <a:prstGeom prst="rect">
            <a:avLst/>
          </a:prstGeom>
        </p:spPr>
      </p:pic>
    </p:spTree>
    <p:extLst>
      <p:ext uri="{BB962C8B-B14F-4D97-AF65-F5344CB8AC3E}">
        <p14:creationId xmlns:p14="http://schemas.microsoft.com/office/powerpoint/2010/main" val="26478478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73" r:id="rId5"/>
    <p:sldLayoutId id="2147483679" r:id="rId6"/>
  </p:sldLayoutIdLst>
  <p:transition spd="slow">
    <p:wipe/>
  </p:transition>
  <p:timing>
    <p:tnLst>
      <p:par>
        <p:cTn id="1" dur="indefinite" restart="never" nodeType="tmRoot"/>
      </p:par>
    </p:tnLst>
  </p:timing>
  <p:txStyles>
    <p:titleStyle>
      <a:lvl1pPr algn="ctr" defTabSz="914400" rtl="0" eaLnBrk="1" latinLnBrk="0" hangingPunct="1">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15" y="1365203"/>
            <a:ext cx="9134111" cy="677108"/>
          </a:xfrm>
          <a:prstGeom prst="rect">
            <a:avLst/>
          </a:prstGeom>
        </p:spPr>
        <p:txBody>
          <a:bodyPr wrap="square">
            <a:spAutoFit/>
          </a:bodyPr>
          <a:lstStyle/>
          <a:p>
            <a:pPr algn="ctr"/>
            <a:r>
              <a:rPr lang="en-US" sz="3800" b="1" dirty="0" smtClean="0"/>
              <a:t>TDM at Texas A&amp;M University</a:t>
            </a:r>
            <a:endParaRPr lang="en-US" sz="3800" b="1" dirty="0"/>
          </a:p>
        </p:txBody>
      </p:sp>
      <p:sp>
        <p:nvSpPr>
          <p:cNvPr id="4" name="Rectangle 3"/>
          <p:cNvSpPr/>
          <p:nvPr/>
        </p:nvSpPr>
        <p:spPr>
          <a:xfrm>
            <a:off x="-15808" y="4774114"/>
            <a:ext cx="9149918" cy="1015663"/>
          </a:xfrm>
          <a:prstGeom prst="rect">
            <a:avLst/>
          </a:prstGeom>
        </p:spPr>
        <p:txBody>
          <a:bodyPr wrap="square">
            <a:spAutoFit/>
          </a:bodyPr>
          <a:lstStyle/>
          <a:p>
            <a:pPr algn="ctr"/>
            <a:r>
              <a:rPr lang="en-US" sz="2000" dirty="0"/>
              <a:t>Debbie </a:t>
            </a:r>
            <a:r>
              <a:rPr lang="en-US" sz="2000" smtClean="0"/>
              <a:t>Hoffmann, M.S, CAPP</a:t>
            </a:r>
          </a:p>
          <a:p>
            <a:pPr algn="ctr"/>
            <a:r>
              <a:rPr lang="en-US" sz="2000" dirty="0" smtClean="0"/>
              <a:t>Associate </a:t>
            </a:r>
            <a:r>
              <a:rPr lang="en-US" sz="2000" dirty="0"/>
              <a:t>Director</a:t>
            </a:r>
          </a:p>
          <a:p>
            <a:pPr algn="ctr"/>
            <a:r>
              <a:rPr lang="en-US" sz="2000" dirty="0"/>
              <a:t>Texas A&amp;M University, Transportation Services</a:t>
            </a:r>
          </a:p>
        </p:txBody>
      </p:sp>
      <p:grpSp>
        <p:nvGrpSpPr>
          <p:cNvPr id="6" name="Group 5"/>
          <p:cNvGrpSpPr/>
          <p:nvPr/>
        </p:nvGrpSpPr>
        <p:grpSpPr>
          <a:xfrm>
            <a:off x="6509904" y="5695840"/>
            <a:ext cx="2530122" cy="777260"/>
            <a:chOff x="6509904" y="5695840"/>
            <a:chExt cx="2530122" cy="777260"/>
          </a:xfrm>
        </p:grpSpPr>
        <p:pic>
          <p:nvPicPr>
            <p:cNvPr id="10" name="Picture 2" descr="https://cdn1.iconfinder.com/data/icons/transport-vol-1/48/014-5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5533" y="5695840"/>
              <a:ext cx="777260" cy="7772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findicons.com/files/icons/2219/dot_pictograms/256/bu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2318" y="5765808"/>
              <a:ext cx="608908" cy="60890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620276" y="5724415"/>
              <a:ext cx="419750" cy="608908"/>
            </a:xfrm>
            <a:prstGeom prst="rect">
              <a:avLst/>
            </a:prstGeom>
          </p:spPr>
        </p:pic>
        <p:pic>
          <p:nvPicPr>
            <p:cNvPr id="2052" name="Picture 4" descr="http://www.clker.com/cliparts/8/c/5/7/12065719891083906889johnny_automatic_NPS_map_pictographs_part_51.svg.h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09904" y="5715041"/>
              <a:ext cx="608908" cy="608908"/>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p:cNvSpPr/>
          <p:nvPr/>
        </p:nvSpPr>
        <p:spPr>
          <a:xfrm>
            <a:off x="2027375" y="4297063"/>
            <a:ext cx="5083508" cy="400110"/>
          </a:xfrm>
          <a:prstGeom prst="rect">
            <a:avLst/>
          </a:prstGeom>
        </p:spPr>
        <p:txBody>
          <a:bodyPr wrap="none">
            <a:spAutoFit/>
          </a:bodyPr>
          <a:lstStyle/>
          <a:p>
            <a:pPr algn="ctr"/>
            <a:r>
              <a:rPr lang="en-US" sz="2000" b="1" dirty="0" smtClean="0"/>
              <a:t>Transportation Demand Management Summit</a:t>
            </a:r>
            <a:endParaRPr lang="en-US" sz="2000" b="1" dirty="0"/>
          </a:p>
        </p:txBody>
      </p:sp>
      <p:grpSp>
        <p:nvGrpSpPr>
          <p:cNvPr id="8" name="Group 7"/>
          <p:cNvGrpSpPr/>
          <p:nvPr/>
        </p:nvGrpSpPr>
        <p:grpSpPr>
          <a:xfrm>
            <a:off x="8311" y="2128284"/>
            <a:ext cx="9117485" cy="1954940"/>
            <a:chOff x="-1" y="2080030"/>
            <a:chExt cx="9117485" cy="1954940"/>
          </a:xfrm>
        </p:grpSpPr>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885" t="8539" r="1555"/>
            <a:stretch/>
          </p:blipFill>
          <p:spPr bwMode="auto">
            <a:xfrm>
              <a:off x="-1" y="2080030"/>
              <a:ext cx="3100647" cy="19549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17519" y="2082720"/>
              <a:ext cx="3001837" cy="1952249"/>
            </a:xfrm>
            <a:prstGeom prst="rect">
              <a:avLst/>
            </a:prstGeom>
            <a:noFill/>
            <a:ln w="3175">
              <a:solidFill>
                <a:schemeClr val="tx1"/>
              </a:solidFill>
            </a:ln>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t="15894" r="14704" b="12058"/>
            <a:stretch/>
          </p:blipFill>
          <p:spPr>
            <a:xfrm>
              <a:off x="6027669" y="2082720"/>
              <a:ext cx="3089815" cy="1952250"/>
            </a:xfrm>
            <a:prstGeom prst="rect">
              <a:avLst/>
            </a:prstGeom>
            <a:ln w="3175">
              <a:solidFill>
                <a:schemeClr val="tx1"/>
              </a:solidFill>
            </a:ln>
          </p:spPr>
        </p:pic>
      </p:grpSp>
    </p:spTree>
    <p:extLst>
      <p:ext uri="{BB962C8B-B14F-4D97-AF65-F5344CB8AC3E}">
        <p14:creationId xmlns:p14="http://schemas.microsoft.com/office/powerpoint/2010/main" val="9836719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45562"/>
          <a:stretch/>
        </p:blipFill>
        <p:spPr>
          <a:xfrm>
            <a:off x="176925" y="1268874"/>
            <a:ext cx="3187192" cy="2659572"/>
          </a:xfrm>
          <a:prstGeom prst="rect">
            <a:avLst/>
          </a:prstGeom>
          <a:ln w="3175">
            <a:solidFill>
              <a:schemeClr val="tx1"/>
            </a:solidFill>
          </a:ln>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17313" b="8905"/>
          <a:stretch/>
        </p:blipFill>
        <p:spPr>
          <a:xfrm>
            <a:off x="3505147" y="1268874"/>
            <a:ext cx="5439832" cy="2678546"/>
          </a:xfrm>
          <a:prstGeom prst="rect">
            <a:avLst/>
          </a:prstGeom>
          <a:ln w="3175">
            <a:solidFill>
              <a:schemeClr val="tx1"/>
            </a:solidFill>
          </a:ln>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147" y="4088810"/>
            <a:ext cx="3112655" cy="2065599"/>
          </a:xfrm>
          <a:prstGeom prst="rect">
            <a:avLst/>
          </a:prstGeom>
          <a:ln w="3175">
            <a:solidFill>
              <a:schemeClr val="tx1"/>
            </a:solidFill>
          </a:ln>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0359" y="4088811"/>
            <a:ext cx="2192382" cy="2065598"/>
          </a:xfrm>
          <a:prstGeom prst="rect">
            <a:avLst/>
          </a:prstGeom>
          <a:ln w="3175">
            <a:solidFill>
              <a:schemeClr val="tx1"/>
            </a:solidFill>
          </a:ln>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924" y="4088810"/>
            <a:ext cx="3205665" cy="2065599"/>
          </a:xfrm>
          <a:prstGeom prst="rect">
            <a:avLst/>
          </a:prstGeom>
          <a:ln w="3175">
            <a:solidFill>
              <a:schemeClr val="tx1"/>
            </a:solidFill>
          </a:ln>
        </p:spPr>
      </p:pic>
      <p:sp>
        <p:nvSpPr>
          <p:cNvPr id="8" name="Title 1"/>
          <p:cNvSpPr txBox="1">
            <a:spLocks/>
          </p:cNvSpPr>
          <p:nvPr/>
        </p:nvSpPr>
        <p:spPr>
          <a:xfrm>
            <a:off x="0" y="307412"/>
            <a:ext cx="9144000" cy="884238"/>
          </a:xfrm>
          <a:prstGeom prst="rect">
            <a:avLst/>
          </a:prstGeom>
        </p:spPr>
        <p:txBody>
          <a:bodyPr/>
          <a:lstStyle>
            <a:lvl1pPr algn="ctr" defTabSz="914400" rtl="0" eaLnBrk="1" latinLnBrk="0" hangingPunct="1">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US" sz="4000" dirty="0">
                <a:latin typeface="Calibri" panose="020F0502020204030204" pitchFamily="34" charset="0"/>
              </a:rPr>
              <a:t>Recent TDM </a:t>
            </a:r>
            <a:r>
              <a:rPr lang="en-US" sz="4000" dirty="0" smtClean="0">
                <a:latin typeface="Calibri" panose="020F0502020204030204" pitchFamily="34" charset="0"/>
              </a:rPr>
              <a:t>Wins </a:t>
            </a:r>
            <a:r>
              <a:rPr lang="en-US" sz="4000" dirty="0">
                <a:latin typeface="Calibri" panose="020F0502020204030204" pitchFamily="34" charset="0"/>
              </a:rPr>
              <a:t>- </a:t>
            </a:r>
            <a:r>
              <a:rPr lang="en-US" sz="4000" i="1" dirty="0">
                <a:latin typeface="Calibri" panose="020F0502020204030204" pitchFamily="34" charset="0"/>
              </a:rPr>
              <a:t>Dutch Junction</a:t>
            </a:r>
          </a:p>
        </p:txBody>
      </p:sp>
    </p:spTree>
    <p:extLst>
      <p:ext uri="{BB962C8B-B14F-4D97-AF65-F5344CB8AC3E}">
        <p14:creationId xmlns:p14="http://schemas.microsoft.com/office/powerpoint/2010/main" val="6542963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205809"/>
            <a:ext cx="9144000" cy="884238"/>
          </a:xfrm>
          <a:prstGeom prst="rect">
            <a:avLst/>
          </a:prstGeom>
        </p:spPr>
        <p:txBody>
          <a:bodyPr/>
          <a:lstStyle>
            <a:lvl1pPr algn="ctr" defTabSz="914400" rtl="0" eaLnBrk="1" latinLnBrk="0" hangingPunct="1">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US" sz="4000" dirty="0">
                <a:latin typeface="Calibri" panose="020F0502020204030204" pitchFamily="34" charset="0"/>
              </a:rPr>
              <a:t>Campaign </a:t>
            </a:r>
            <a:r>
              <a:rPr lang="en-US" sz="4000" dirty="0" smtClean="0">
                <a:latin typeface="Calibri" panose="020F0502020204030204" pitchFamily="34" charset="0"/>
              </a:rPr>
              <a:t>Success—</a:t>
            </a:r>
            <a:r>
              <a:rPr lang="en-US" sz="4000" i="1" dirty="0" smtClean="0">
                <a:latin typeface="Calibri" panose="020F0502020204030204" pitchFamily="34" charset="0"/>
              </a:rPr>
              <a:t>What </a:t>
            </a:r>
            <a:r>
              <a:rPr lang="en-US" sz="4000" i="1" dirty="0">
                <a:latin typeface="Calibri" panose="020F0502020204030204" pitchFamily="34" charset="0"/>
              </a:rPr>
              <a:t>worked?</a:t>
            </a:r>
          </a:p>
        </p:txBody>
      </p:sp>
      <p:sp>
        <p:nvSpPr>
          <p:cNvPr id="13" name="Title 1"/>
          <p:cNvSpPr txBox="1">
            <a:spLocks/>
          </p:cNvSpPr>
          <p:nvPr/>
        </p:nvSpPr>
        <p:spPr>
          <a:xfrm>
            <a:off x="2748252" y="5003837"/>
            <a:ext cx="6395748" cy="706582"/>
          </a:xfrm>
          <a:prstGeom prst="rect">
            <a:avLst/>
          </a:prstGeom>
        </p:spPr>
        <p:txBody>
          <a:bodyPr/>
          <a:lstStyle>
            <a:lvl1pPr algn="ctr" defTabSz="914400" rtl="0" eaLnBrk="1" latinLnBrk="0" hangingPunct="1">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US" sz="3000" i="1" dirty="0" smtClean="0">
                <a:latin typeface="+mn-lt"/>
              </a:rPr>
              <a:t>“#1 Most Read Story at </a:t>
            </a:r>
          </a:p>
          <a:p>
            <a:r>
              <a:rPr lang="en-US" sz="3000" i="1" dirty="0" smtClean="0">
                <a:latin typeface="+mn-lt"/>
              </a:rPr>
              <a:t>Texas A&amp;M for 2016!”</a:t>
            </a:r>
            <a:endParaRPr lang="en-US" sz="3000" i="1" dirty="0">
              <a:latin typeface="+mn-lt"/>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155315"/>
            <a:ext cx="2519652" cy="5156616"/>
          </a:xfrm>
          <a:prstGeom prst="rect">
            <a:avLst/>
          </a:prstGeom>
        </p:spPr>
      </p:pic>
      <p:sp>
        <p:nvSpPr>
          <p:cNvPr id="2" name="Rectangle 1"/>
          <p:cNvSpPr/>
          <p:nvPr/>
        </p:nvSpPr>
        <p:spPr>
          <a:xfrm>
            <a:off x="2354552" y="1280654"/>
            <a:ext cx="7538748" cy="3662541"/>
          </a:xfrm>
          <a:prstGeom prst="rect">
            <a:avLst/>
          </a:prstGeom>
        </p:spPr>
        <p:txBody>
          <a:bodyPr wrap="square">
            <a:spAutoFit/>
          </a:bodyPr>
          <a:lstStyle/>
          <a:p>
            <a:pPr lvl="1"/>
            <a:r>
              <a:rPr lang="en-US" sz="2800" b="1" dirty="0">
                <a:latin typeface="Calibri" panose="020F0502020204030204" pitchFamily="34" charset="0"/>
              </a:rPr>
              <a:t>Communications Plan </a:t>
            </a:r>
            <a:r>
              <a:rPr lang="en-US" sz="2800" dirty="0">
                <a:latin typeface="Calibri" panose="020F0502020204030204" pitchFamily="34" charset="0"/>
              </a:rPr>
              <a:t>that informed and sparked interest in </a:t>
            </a:r>
            <a:r>
              <a:rPr lang="en-US" sz="2800" dirty="0" smtClean="0">
                <a:latin typeface="Calibri" panose="020F0502020204030204" pitchFamily="34" charset="0"/>
              </a:rPr>
              <a:t>the project and offered </a:t>
            </a:r>
            <a:r>
              <a:rPr lang="en-US" sz="2800" dirty="0">
                <a:latin typeface="Calibri" panose="020F0502020204030204" pitchFamily="34" charset="0"/>
              </a:rPr>
              <a:t>opportunities for </a:t>
            </a:r>
            <a:r>
              <a:rPr lang="en-US" sz="2800" dirty="0" smtClean="0">
                <a:latin typeface="Calibri" panose="020F0502020204030204" pitchFamily="34" charset="0"/>
              </a:rPr>
              <a:t>research</a:t>
            </a:r>
            <a:r>
              <a:rPr lang="en-US" sz="2800" i="1" dirty="0" smtClean="0">
                <a:latin typeface="Calibri" panose="020F0502020204030204" pitchFamily="34" charset="0"/>
              </a:rPr>
              <a:t>—“Living </a:t>
            </a:r>
          </a:p>
          <a:p>
            <a:pPr lvl="1"/>
            <a:r>
              <a:rPr lang="en-US" sz="2800" i="1" dirty="0" smtClean="0">
                <a:latin typeface="Calibri" panose="020F0502020204030204" pitchFamily="34" charset="0"/>
              </a:rPr>
              <a:t>Laboratory”</a:t>
            </a:r>
          </a:p>
          <a:p>
            <a:pPr lvl="1"/>
            <a:endParaRPr lang="en-US" sz="800" b="1" dirty="0">
              <a:latin typeface="Calibri" panose="020F0502020204030204" pitchFamily="34" charset="0"/>
            </a:endParaRPr>
          </a:p>
          <a:p>
            <a:pPr lvl="2">
              <a:buFont typeface="Wingdings" panose="05000000000000000000" pitchFamily="2" charset="2"/>
              <a:buChar char="Ø"/>
            </a:pPr>
            <a:r>
              <a:rPr lang="en-US" sz="2800" dirty="0" smtClean="0">
                <a:latin typeface="Calibri" panose="020F0502020204030204" pitchFamily="34" charset="0"/>
              </a:rPr>
              <a:t> </a:t>
            </a:r>
            <a:r>
              <a:rPr lang="en-US" sz="2800" i="1" dirty="0" smtClean="0">
                <a:latin typeface="Calibri" panose="020F0502020204030204" pitchFamily="34" charset="0"/>
              </a:rPr>
              <a:t>Media release (joint)</a:t>
            </a:r>
            <a:endParaRPr lang="en-US" sz="2800" i="1" dirty="0">
              <a:latin typeface="Calibri" panose="020F0502020204030204" pitchFamily="34" charset="0"/>
            </a:endParaRPr>
          </a:p>
          <a:p>
            <a:pPr lvl="2">
              <a:buFont typeface="Wingdings" panose="05000000000000000000" pitchFamily="2" charset="2"/>
              <a:buChar char="Ø"/>
            </a:pPr>
            <a:r>
              <a:rPr lang="en-US" sz="2800" i="1" dirty="0" smtClean="0">
                <a:latin typeface="Calibri" panose="020F0502020204030204" pitchFamily="34" charset="0"/>
              </a:rPr>
              <a:t> Social </a:t>
            </a:r>
            <a:r>
              <a:rPr lang="en-US" sz="2800" i="1" dirty="0">
                <a:latin typeface="Calibri" panose="020F0502020204030204" pitchFamily="34" charset="0"/>
              </a:rPr>
              <a:t>Media Strategy</a:t>
            </a:r>
          </a:p>
          <a:p>
            <a:pPr lvl="2">
              <a:buFont typeface="Wingdings" panose="05000000000000000000" pitchFamily="2" charset="2"/>
              <a:buChar char="Ø"/>
            </a:pPr>
            <a:r>
              <a:rPr lang="en-US" sz="2800" i="1" dirty="0" smtClean="0">
                <a:latin typeface="Calibri" panose="020F0502020204030204" pitchFamily="34" charset="0"/>
              </a:rPr>
              <a:t> Spokespersons </a:t>
            </a:r>
            <a:r>
              <a:rPr lang="en-US" sz="2800" i="1" dirty="0">
                <a:latin typeface="Calibri" panose="020F0502020204030204" pitchFamily="34" charset="0"/>
              </a:rPr>
              <a:t>(partnerships)</a:t>
            </a:r>
          </a:p>
          <a:p>
            <a:pPr lvl="2">
              <a:buFont typeface="Wingdings" panose="05000000000000000000" pitchFamily="2" charset="2"/>
              <a:buChar char="Ø"/>
            </a:pPr>
            <a:r>
              <a:rPr lang="en-US" sz="2800" i="1" dirty="0" smtClean="0">
                <a:latin typeface="Calibri" panose="020F0502020204030204" pitchFamily="34" charset="0"/>
              </a:rPr>
              <a:t> Creativity </a:t>
            </a:r>
            <a:r>
              <a:rPr lang="en-US" sz="2800" i="1" dirty="0">
                <a:latin typeface="Calibri" panose="020F0502020204030204" pitchFamily="34" charset="0"/>
              </a:rPr>
              <a:t>in design</a:t>
            </a:r>
          </a:p>
        </p:txBody>
      </p:sp>
    </p:spTree>
    <p:extLst>
      <p:ext uri="{BB962C8B-B14F-4D97-AF65-F5344CB8AC3E}">
        <p14:creationId xmlns:p14="http://schemas.microsoft.com/office/powerpoint/2010/main" val="39993880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duotone>
              <a:schemeClr val="bg2">
                <a:shade val="45000"/>
                <a:satMod val="135000"/>
              </a:schemeClr>
              <a:prstClr val="white"/>
            </a:duotone>
          </a:blip>
          <a:srcRect l="1209" t="1294" r="1782" b="2137"/>
          <a:stretch/>
        </p:blipFill>
        <p:spPr>
          <a:xfrm>
            <a:off x="0" y="1"/>
            <a:ext cx="9144000" cy="6435968"/>
          </a:xfrm>
          <a:prstGeom prst="rect">
            <a:avLst/>
          </a:prstGeom>
          <a:ln w="3175">
            <a:noFill/>
          </a:ln>
        </p:spPr>
      </p:pic>
      <p:sp>
        <p:nvSpPr>
          <p:cNvPr id="2" name="Rectangle 1"/>
          <p:cNvSpPr/>
          <p:nvPr/>
        </p:nvSpPr>
        <p:spPr>
          <a:xfrm>
            <a:off x="2040057" y="2720012"/>
            <a:ext cx="5063886" cy="1200329"/>
          </a:xfrm>
          <a:prstGeom prst="rect">
            <a:avLst/>
          </a:prstGeom>
        </p:spPr>
        <p:txBody>
          <a:bodyPr wrap="none">
            <a:spAutoFit/>
          </a:bodyPr>
          <a:lstStyle/>
          <a:p>
            <a:pPr algn="ctr"/>
            <a:r>
              <a:rPr lang="en-US" sz="3600" b="1" dirty="0">
                <a:latin typeface="Arial" panose="020B0604020202020204" pitchFamily="34" charset="0"/>
                <a:cs typeface="Arial" panose="020B0604020202020204" pitchFamily="34" charset="0"/>
              </a:rPr>
              <a:t>Debbie Hoffmann</a:t>
            </a:r>
          </a:p>
          <a:p>
            <a:pPr algn="ctr"/>
            <a:r>
              <a:rPr lang="en-US" sz="3600" b="1" i="1" dirty="0">
                <a:latin typeface="Arial" panose="020B0604020202020204" pitchFamily="34" charset="0"/>
                <a:cs typeface="Arial" panose="020B0604020202020204" pitchFamily="34" charset="0"/>
              </a:rPr>
              <a:t>dhoffmann@tamu.edu</a:t>
            </a:r>
          </a:p>
        </p:txBody>
      </p:sp>
    </p:spTree>
    <p:extLst>
      <p:ext uri="{BB962C8B-B14F-4D97-AF65-F5344CB8AC3E}">
        <p14:creationId xmlns:p14="http://schemas.microsoft.com/office/powerpoint/2010/main" val="6717400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7412"/>
            <a:ext cx="9144000" cy="884238"/>
          </a:xfrm>
        </p:spPr>
        <p:txBody>
          <a:bodyPr/>
          <a:lstStyle/>
          <a:p>
            <a:r>
              <a:rPr lang="en-US" sz="4000" dirty="0" smtClean="0">
                <a:latin typeface="Calibri" panose="020F0502020204030204" pitchFamily="34" charset="0"/>
              </a:rPr>
              <a:t>About Texas A&amp;M</a:t>
            </a:r>
            <a:endParaRPr lang="en-US" sz="4000" dirty="0">
              <a:latin typeface="Calibri" panose="020F0502020204030204" pitchFamily="34" charset="0"/>
            </a:endParaRPr>
          </a:p>
        </p:txBody>
      </p:sp>
      <p:sp>
        <p:nvSpPr>
          <p:cNvPr id="3" name="Content Placeholder 2"/>
          <p:cNvSpPr>
            <a:spLocks noGrp="1"/>
          </p:cNvSpPr>
          <p:nvPr>
            <p:ph idx="1"/>
          </p:nvPr>
        </p:nvSpPr>
        <p:spPr>
          <a:xfrm>
            <a:off x="311348" y="4240321"/>
            <a:ext cx="8757151" cy="2017866"/>
          </a:xfrm>
        </p:spPr>
        <p:txBody>
          <a:bodyPr>
            <a:noAutofit/>
          </a:bodyPr>
          <a:lstStyle/>
          <a:p>
            <a:pPr>
              <a:buFont typeface="Wingdings" panose="05000000000000000000" pitchFamily="2" charset="2"/>
              <a:buChar char="§"/>
            </a:pPr>
            <a:r>
              <a:rPr lang="en-US" sz="2700" dirty="0" smtClean="0">
                <a:latin typeface="+mn-lt"/>
              </a:rPr>
              <a:t>Located in College </a:t>
            </a:r>
            <a:r>
              <a:rPr lang="en-US" sz="2700" dirty="0">
                <a:latin typeface="+mn-lt"/>
              </a:rPr>
              <a:t>Station, Texas</a:t>
            </a:r>
          </a:p>
          <a:p>
            <a:pPr>
              <a:buFont typeface="Wingdings" panose="05000000000000000000" pitchFamily="2" charset="2"/>
              <a:buChar char="§"/>
            </a:pPr>
            <a:r>
              <a:rPr lang="en-US" sz="2700" dirty="0">
                <a:latin typeface="+mn-lt"/>
              </a:rPr>
              <a:t>Fourth-largest U.S. university – </a:t>
            </a:r>
            <a:r>
              <a:rPr lang="en-US" sz="2700" dirty="0" smtClean="0">
                <a:latin typeface="+mn-lt"/>
              </a:rPr>
              <a:t>5,200 </a:t>
            </a:r>
            <a:r>
              <a:rPr lang="en-US" sz="2700" dirty="0">
                <a:latin typeface="+mn-lt"/>
              </a:rPr>
              <a:t>acres</a:t>
            </a:r>
          </a:p>
          <a:p>
            <a:pPr>
              <a:buFont typeface="Wingdings" panose="05000000000000000000" pitchFamily="2" charset="2"/>
              <a:buChar char="§"/>
            </a:pPr>
            <a:r>
              <a:rPr lang="en-US" sz="2700" dirty="0">
                <a:latin typeface="+mn-lt"/>
              </a:rPr>
              <a:t>12,000 faculty/staff, </a:t>
            </a:r>
            <a:r>
              <a:rPr lang="en-US" sz="2700" dirty="0" smtClean="0">
                <a:latin typeface="+mn-lt"/>
              </a:rPr>
              <a:t>63,000 </a:t>
            </a:r>
            <a:r>
              <a:rPr lang="en-US" sz="2700" dirty="0">
                <a:latin typeface="+mn-lt"/>
              </a:rPr>
              <a:t>students</a:t>
            </a:r>
          </a:p>
          <a:p>
            <a:pPr>
              <a:buFont typeface="Wingdings" panose="05000000000000000000" pitchFamily="2" charset="2"/>
              <a:buChar char="§"/>
            </a:pPr>
            <a:r>
              <a:rPr lang="en-US" sz="2700" dirty="0" smtClean="0">
                <a:latin typeface="+mn-lt"/>
              </a:rPr>
              <a:t>35,091 </a:t>
            </a:r>
            <a:r>
              <a:rPr lang="en-US" sz="2700" dirty="0">
                <a:latin typeface="+mn-lt"/>
              </a:rPr>
              <a:t>parking spaces; 6 </a:t>
            </a:r>
            <a:r>
              <a:rPr lang="en-US" sz="2700" dirty="0" smtClean="0">
                <a:latin typeface="+mn-lt"/>
              </a:rPr>
              <a:t>garages; </a:t>
            </a:r>
            <a:r>
              <a:rPr lang="en-US" sz="2700" dirty="0">
                <a:latin typeface="+mn-lt"/>
              </a:rPr>
              <a:t>2/3 </a:t>
            </a:r>
            <a:r>
              <a:rPr lang="en-US" sz="2700" dirty="0" smtClean="0">
                <a:latin typeface="+mn-lt"/>
              </a:rPr>
              <a:t>space in </a:t>
            </a:r>
            <a:r>
              <a:rPr lang="en-US" sz="2700" dirty="0">
                <a:latin typeface="+mn-lt"/>
              </a:rPr>
              <a:t>surface lots</a:t>
            </a:r>
          </a:p>
          <a:p>
            <a:endParaRPr lang="en-US" sz="2400" b="1" dirty="0">
              <a:latin typeface="+mn-lt"/>
            </a:endParaRPr>
          </a:p>
        </p:txBody>
      </p:sp>
      <p:sp>
        <p:nvSpPr>
          <p:cNvPr id="4" name="Slide Number Placeholder 3"/>
          <p:cNvSpPr>
            <a:spLocks noGrp="1"/>
          </p:cNvSpPr>
          <p:nvPr>
            <p:ph type="sldNum" sz="quarter" idx="4"/>
          </p:nvPr>
        </p:nvSpPr>
        <p:spPr/>
        <p:txBody>
          <a:bodyPr/>
          <a:lstStyle/>
          <a:p>
            <a:fld id="{BAA51EFD-A89C-42CD-BD03-F1C31F480DA3}" type="slidenum">
              <a:rPr lang="en-US" smtClean="0"/>
              <a:pPr/>
              <a:t>2</a:t>
            </a:fld>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574" y="1125053"/>
            <a:ext cx="8306851" cy="3073323"/>
          </a:xfrm>
          <a:prstGeom prst="rect">
            <a:avLst/>
          </a:prstGeom>
          <a:noFill/>
          <a:ln w="3175">
            <a:solidFill>
              <a:schemeClr val="tx1"/>
            </a:solidFill>
          </a:ln>
        </p:spPr>
      </p:pic>
    </p:spTree>
    <p:extLst>
      <p:ext uri="{BB962C8B-B14F-4D97-AF65-F5344CB8AC3E}">
        <p14:creationId xmlns:p14="http://schemas.microsoft.com/office/powerpoint/2010/main" val="25693468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91650"/>
            <a:ext cx="3998422" cy="5328299"/>
          </a:xfrm>
        </p:spPr>
        <p:txBody>
          <a:bodyPr numCol="1">
            <a:noAutofit/>
          </a:bodyPr>
          <a:lstStyle/>
          <a:p>
            <a:pPr>
              <a:buFont typeface="Wingdings" panose="05000000000000000000" pitchFamily="2" charset="2"/>
              <a:buChar char="§"/>
            </a:pPr>
            <a:r>
              <a:rPr lang="en-US" sz="2500" dirty="0" smtClean="0">
                <a:latin typeface="+mn-lt"/>
              </a:rPr>
              <a:t>11,000 bikes; 15,000 bike parking spaces</a:t>
            </a:r>
          </a:p>
          <a:p>
            <a:pPr>
              <a:buFont typeface="Wingdings" panose="05000000000000000000" pitchFamily="2" charset="2"/>
              <a:buChar char="§"/>
            </a:pPr>
            <a:r>
              <a:rPr lang="en-US" sz="2500" dirty="0" smtClean="0">
                <a:latin typeface="+mn-lt"/>
              </a:rPr>
              <a:t>95 bikes in bike lease fleet</a:t>
            </a:r>
          </a:p>
          <a:p>
            <a:pPr>
              <a:buFont typeface="Wingdings" panose="05000000000000000000" pitchFamily="2" charset="2"/>
              <a:buChar char="§"/>
            </a:pPr>
            <a:r>
              <a:rPr lang="en-US" sz="2500" dirty="0" smtClean="0">
                <a:latin typeface="+mn-lt"/>
              </a:rPr>
              <a:t>75 bikes in bike share fleet</a:t>
            </a:r>
          </a:p>
          <a:p>
            <a:pPr>
              <a:buFont typeface="Wingdings" panose="05000000000000000000" pitchFamily="2" charset="2"/>
              <a:buChar char="§"/>
            </a:pPr>
            <a:r>
              <a:rPr lang="en-US" sz="2500" dirty="0" smtClean="0">
                <a:latin typeface="+mn-lt"/>
              </a:rPr>
              <a:t>10 vehicles in car share fleet; 15-33% utilization</a:t>
            </a:r>
          </a:p>
          <a:p>
            <a:pPr>
              <a:buFont typeface="Wingdings" panose="05000000000000000000" pitchFamily="2" charset="2"/>
              <a:buChar char="§"/>
            </a:pPr>
            <a:r>
              <a:rPr lang="en-US" sz="2500" dirty="0" smtClean="0">
                <a:latin typeface="+mn-lt"/>
              </a:rPr>
              <a:t>Ride share; 2,513 posts in last 90 days</a:t>
            </a:r>
          </a:p>
          <a:p>
            <a:pPr>
              <a:buFont typeface="Wingdings" panose="05000000000000000000" pitchFamily="2" charset="2"/>
              <a:buChar char="§"/>
            </a:pPr>
            <a:r>
              <a:rPr lang="en-US" sz="2500" dirty="0" smtClean="0">
                <a:latin typeface="+mn-lt"/>
              </a:rPr>
              <a:t>Break/Weekend shuttles</a:t>
            </a:r>
          </a:p>
          <a:p>
            <a:pPr>
              <a:buFont typeface="Wingdings" panose="05000000000000000000" pitchFamily="2" charset="2"/>
              <a:buChar char="§"/>
            </a:pPr>
            <a:r>
              <a:rPr lang="en-US" sz="2500" dirty="0" smtClean="0">
                <a:latin typeface="+mn-lt"/>
              </a:rPr>
              <a:t>Electric vehicle charging</a:t>
            </a:r>
          </a:p>
          <a:p>
            <a:pPr>
              <a:buFont typeface="Wingdings" panose="05000000000000000000" pitchFamily="2" charset="2"/>
              <a:buChar char="§"/>
            </a:pPr>
            <a:r>
              <a:rPr lang="en-US" sz="2500" dirty="0" smtClean="0">
                <a:latin typeface="+mn-lt"/>
              </a:rPr>
              <a:t>Park and Ride</a:t>
            </a:r>
          </a:p>
          <a:p>
            <a:pPr>
              <a:buFont typeface="Wingdings" panose="05000000000000000000" pitchFamily="2" charset="2"/>
              <a:buChar char="§"/>
            </a:pPr>
            <a:r>
              <a:rPr lang="en-US" sz="2500" dirty="0" smtClean="0">
                <a:latin typeface="+mn-lt"/>
              </a:rPr>
              <a:t>Exploring Vanpool</a:t>
            </a:r>
          </a:p>
          <a:p>
            <a:pPr marL="0" indent="0">
              <a:buNone/>
            </a:pPr>
            <a:endParaRPr lang="en-US" sz="3000" dirty="0">
              <a:latin typeface="+mn-lt"/>
            </a:endParaRPr>
          </a:p>
        </p:txBody>
      </p:sp>
      <p:sp>
        <p:nvSpPr>
          <p:cNvPr id="5" name="Title 1"/>
          <p:cNvSpPr txBox="1">
            <a:spLocks/>
          </p:cNvSpPr>
          <p:nvPr/>
        </p:nvSpPr>
        <p:spPr>
          <a:xfrm>
            <a:off x="0" y="307412"/>
            <a:ext cx="9144000" cy="884238"/>
          </a:xfrm>
          <a:prstGeom prst="rect">
            <a:avLst/>
          </a:prstGeom>
        </p:spPr>
        <p:txBody>
          <a:bodyPr/>
          <a:lstStyle>
            <a:lvl1pPr algn="ctr" defTabSz="914400" rtl="0" eaLnBrk="1" latinLnBrk="0" hangingPunct="1">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US" sz="4000" dirty="0">
                <a:latin typeface="Calibri" panose="020F0502020204030204" pitchFamily="34" charset="0"/>
              </a:rPr>
              <a:t>TDM at Texas A&amp;M</a:t>
            </a:r>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9775" b="38956"/>
          <a:stretch/>
        </p:blipFill>
        <p:spPr bwMode="auto">
          <a:xfrm>
            <a:off x="3991598" y="2727426"/>
            <a:ext cx="5040175" cy="210136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3185"/>
          <a:stretch/>
        </p:blipFill>
        <p:spPr>
          <a:xfrm>
            <a:off x="6596949" y="1224218"/>
            <a:ext cx="2008059" cy="1418767"/>
          </a:xfrm>
          <a:prstGeom prst="rect">
            <a:avLst/>
          </a:prstGeom>
          <a:ln>
            <a:solidFill>
              <a:schemeClr val="tx1"/>
            </a:solidFill>
          </a:ln>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6431" y="1224217"/>
            <a:ext cx="1717974" cy="1418767"/>
          </a:xfrm>
          <a:prstGeom prst="rect">
            <a:avLst/>
          </a:prstGeom>
          <a:ln>
            <a:solidFill>
              <a:schemeClr val="tx1"/>
            </a:solidFill>
          </a:ln>
        </p:spPr>
      </p:pic>
      <p:pic>
        <p:nvPicPr>
          <p:cNvPr id="17" name="Picture 16"/>
          <p:cNvPicPr>
            <a:picLocks noChangeAspect="1"/>
          </p:cNvPicPr>
          <p:nvPr/>
        </p:nvPicPr>
        <p:blipFill>
          <a:blip r:embed="rId5"/>
          <a:stretch>
            <a:fillRect/>
          </a:stretch>
        </p:blipFill>
        <p:spPr>
          <a:xfrm>
            <a:off x="4488072" y="4917902"/>
            <a:ext cx="2026333" cy="1418767"/>
          </a:xfrm>
          <a:prstGeom prst="rect">
            <a:avLst/>
          </a:prstGeom>
          <a:ln>
            <a:solidFill>
              <a:schemeClr val="tx1"/>
            </a:solidFill>
          </a:ln>
        </p:spPr>
      </p:pic>
      <p:pic>
        <p:nvPicPr>
          <p:cNvPr id="1028" name="Picture 4" descr="Image result for kerrville bus shuttle"/>
          <p:cNvPicPr>
            <a:picLocks noChangeAspect="1" noChangeArrowheads="1"/>
          </p:cNvPicPr>
          <p:nvPr/>
        </p:nvPicPr>
        <p:blipFill rotWithShape="1">
          <a:blip r:embed="rId6">
            <a:extLst>
              <a:ext uri="{28A0092B-C50C-407E-A947-70E740481C1C}">
                <a14:useLocalDpi xmlns:a14="http://schemas.microsoft.com/office/drawing/2010/main" val="0"/>
              </a:ext>
            </a:extLst>
          </a:blip>
          <a:srcRect l="20543" t="16531" r="10505" b="12791"/>
          <a:stretch/>
        </p:blipFill>
        <p:spPr bwMode="auto">
          <a:xfrm>
            <a:off x="6596951" y="4917901"/>
            <a:ext cx="2057400" cy="14059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1590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5894" r="14704" b="15945"/>
          <a:stretch/>
        </p:blipFill>
        <p:spPr>
          <a:xfrm>
            <a:off x="99753" y="1508260"/>
            <a:ext cx="3950208" cy="2369130"/>
          </a:xfrm>
          <a:prstGeom prst="rect">
            <a:avLst/>
          </a:prstGeom>
          <a:ln w="3175">
            <a:solidFill>
              <a:schemeClr val="tx1"/>
            </a:solidFill>
          </a:ln>
        </p:spPr>
      </p:pic>
      <p:sp>
        <p:nvSpPr>
          <p:cNvPr id="3" name="Content Placeholder 2"/>
          <p:cNvSpPr>
            <a:spLocks noGrp="1"/>
          </p:cNvSpPr>
          <p:nvPr>
            <p:ph idx="1"/>
          </p:nvPr>
        </p:nvSpPr>
        <p:spPr>
          <a:xfrm>
            <a:off x="4197929" y="2035262"/>
            <a:ext cx="4946071" cy="3684255"/>
          </a:xfrm>
        </p:spPr>
        <p:txBody>
          <a:bodyPr>
            <a:noAutofit/>
          </a:bodyPr>
          <a:lstStyle/>
          <a:p>
            <a:pPr>
              <a:buFont typeface="Wingdings" panose="05000000000000000000" pitchFamily="2" charset="2"/>
              <a:buChar char="§"/>
            </a:pPr>
            <a:r>
              <a:rPr lang="en-US" sz="2700" dirty="0">
                <a:latin typeface="+mn-lt"/>
              </a:rPr>
              <a:t>At or nearing capacity of transit</a:t>
            </a:r>
          </a:p>
          <a:p>
            <a:pPr lvl="1">
              <a:buFont typeface="Wingdings" panose="05000000000000000000" pitchFamily="2" charset="2"/>
              <a:buChar char="Ø"/>
            </a:pPr>
            <a:r>
              <a:rPr lang="en-US" sz="2700" i="1" dirty="0" smtClean="0">
                <a:latin typeface="+mn-lt"/>
              </a:rPr>
              <a:t>7.75 </a:t>
            </a:r>
            <a:r>
              <a:rPr lang="en-US" sz="2700" i="1" dirty="0">
                <a:latin typeface="+mn-lt"/>
              </a:rPr>
              <a:t>million rides per year</a:t>
            </a:r>
          </a:p>
          <a:p>
            <a:pPr lvl="1">
              <a:buFont typeface="Wingdings" panose="05000000000000000000" pitchFamily="2" charset="2"/>
              <a:buChar char="Ø"/>
            </a:pPr>
            <a:r>
              <a:rPr lang="en-US" sz="2700" i="1" dirty="0">
                <a:latin typeface="+mn-lt"/>
              </a:rPr>
              <a:t>10 off-campus routes; 8 on-campus routes</a:t>
            </a:r>
          </a:p>
          <a:p>
            <a:pPr lvl="1">
              <a:buFont typeface="Wingdings" panose="05000000000000000000" pitchFamily="2" charset="2"/>
              <a:buChar char="Ø"/>
            </a:pPr>
            <a:r>
              <a:rPr lang="en-US" sz="2700" i="1" dirty="0">
                <a:latin typeface="+mn-lt"/>
              </a:rPr>
              <a:t>Limited city transit service</a:t>
            </a:r>
          </a:p>
          <a:p>
            <a:pPr>
              <a:buFont typeface="Wingdings" panose="05000000000000000000" pitchFamily="2" charset="2"/>
              <a:buChar char="§"/>
            </a:pPr>
            <a:r>
              <a:rPr lang="en-US" sz="2700" dirty="0" smtClean="0">
                <a:latin typeface="+mn-lt"/>
              </a:rPr>
              <a:t>Finally…… parking!</a:t>
            </a:r>
          </a:p>
          <a:p>
            <a:pPr lvl="1">
              <a:buFont typeface="Wingdings" panose="05000000000000000000" pitchFamily="2" charset="2"/>
              <a:buChar char="Ø"/>
            </a:pPr>
            <a:r>
              <a:rPr lang="en-US" sz="2700" i="1" dirty="0" smtClean="0">
                <a:latin typeface="+mn-lt"/>
              </a:rPr>
              <a:t>Inconvenience of available spaces</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53" y="3965169"/>
            <a:ext cx="3950208" cy="2227810"/>
          </a:xfrm>
          <a:prstGeom prst="rect">
            <a:avLst/>
          </a:prstGeom>
          <a:ln w="3175">
            <a:solidFill>
              <a:schemeClr val="tx1"/>
            </a:solidFill>
          </a:ln>
        </p:spPr>
      </p:pic>
      <p:sp>
        <p:nvSpPr>
          <p:cNvPr id="7" name="Title 1"/>
          <p:cNvSpPr txBox="1">
            <a:spLocks/>
          </p:cNvSpPr>
          <p:nvPr/>
        </p:nvSpPr>
        <p:spPr>
          <a:xfrm>
            <a:off x="0" y="124526"/>
            <a:ext cx="9144000" cy="884238"/>
          </a:xfrm>
          <a:prstGeom prst="rect">
            <a:avLst/>
          </a:prstGeom>
        </p:spPr>
        <p:txBody>
          <a:bodyPr/>
          <a:lstStyle>
            <a:lvl1pPr algn="ctr" defTabSz="914400" rtl="0" eaLnBrk="1" latinLnBrk="0" hangingPunct="1">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US" sz="4000" dirty="0">
                <a:latin typeface="Calibri" panose="020F0502020204030204" pitchFamily="34" charset="0"/>
              </a:rPr>
              <a:t>What drives choosing TDM at </a:t>
            </a:r>
            <a:br>
              <a:rPr lang="en-US" sz="4000" dirty="0">
                <a:latin typeface="Calibri" panose="020F0502020204030204" pitchFamily="34" charset="0"/>
              </a:rPr>
            </a:br>
            <a:r>
              <a:rPr lang="en-US" sz="4000" dirty="0">
                <a:latin typeface="Calibri" panose="020F0502020204030204" pitchFamily="34" charset="0"/>
              </a:rPr>
              <a:t>Texas A&amp;M?</a:t>
            </a:r>
          </a:p>
        </p:txBody>
      </p:sp>
    </p:spTree>
    <p:extLst>
      <p:ext uri="{BB962C8B-B14F-4D97-AF65-F5344CB8AC3E}">
        <p14:creationId xmlns:p14="http://schemas.microsoft.com/office/powerpoint/2010/main" val="34991850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4291" y="4767180"/>
            <a:ext cx="5965790" cy="1519976"/>
          </a:xfrm>
        </p:spPr>
        <p:txBody>
          <a:bodyPr numCol="1">
            <a:noAutofit/>
          </a:bodyPr>
          <a:lstStyle/>
          <a:p>
            <a:pPr>
              <a:buFont typeface="Wingdings" panose="05000000000000000000" pitchFamily="2" charset="2"/>
              <a:buChar char="§"/>
            </a:pPr>
            <a:r>
              <a:rPr lang="en-US" sz="2600" dirty="0" smtClean="0">
                <a:latin typeface="+mn-lt"/>
              </a:rPr>
              <a:t>Customer demand levels</a:t>
            </a:r>
          </a:p>
          <a:p>
            <a:pPr>
              <a:buFont typeface="Wingdings" panose="05000000000000000000" pitchFamily="2" charset="2"/>
              <a:buChar char="§"/>
            </a:pPr>
            <a:r>
              <a:rPr lang="en-US" sz="2600" dirty="0" smtClean="0">
                <a:latin typeface="+mn-lt"/>
              </a:rPr>
              <a:t>Lack of community services/partners</a:t>
            </a:r>
          </a:p>
          <a:p>
            <a:pPr>
              <a:buFont typeface="Wingdings" panose="05000000000000000000" pitchFamily="2" charset="2"/>
              <a:buChar char="§"/>
            </a:pPr>
            <a:r>
              <a:rPr lang="en-US" sz="2600" dirty="0" smtClean="0">
                <a:latin typeface="+mn-lt"/>
              </a:rPr>
              <a:t>Funding sources</a:t>
            </a:r>
          </a:p>
          <a:p>
            <a:pPr algn="ctr">
              <a:buFont typeface="Wingdings" panose="05000000000000000000" pitchFamily="2" charset="2"/>
              <a:buChar char="§"/>
            </a:pPr>
            <a:endParaRPr lang="en-US" sz="2600" dirty="0">
              <a:latin typeface="+mn-lt"/>
            </a:endParaRP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15512"/>
          <a:stretch/>
        </p:blipFill>
        <p:spPr>
          <a:xfrm>
            <a:off x="5610821" y="1191650"/>
            <a:ext cx="3284472" cy="4978331"/>
          </a:xfrm>
          <a:prstGeom prst="rect">
            <a:avLst/>
          </a:prstGeom>
          <a:ln w="3175">
            <a:solidFill>
              <a:schemeClr val="tx1"/>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946" y="1191650"/>
            <a:ext cx="5175681" cy="3464661"/>
          </a:xfrm>
          <a:prstGeom prst="rect">
            <a:avLst/>
          </a:prstGeom>
          <a:ln w="3175">
            <a:solidFill>
              <a:schemeClr val="tx1"/>
            </a:solidFill>
          </a:ln>
        </p:spPr>
      </p:pic>
      <p:sp>
        <p:nvSpPr>
          <p:cNvPr id="6" name="Title 1"/>
          <p:cNvSpPr txBox="1">
            <a:spLocks/>
          </p:cNvSpPr>
          <p:nvPr/>
        </p:nvSpPr>
        <p:spPr>
          <a:xfrm>
            <a:off x="0" y="307412"/>
            <a:ext cx="9144000" cy="884238"/>
          </a:xfrm>
          <a:prstGeom prst="rect">
            <a:avLst/>
          </a:prstGeom>
        </p:spPr>
        <p:txBody>
          <a:bodyPr/>
          <a:lstStyle>
            <a:lvl1pPr algn="ctr" defTabSz="914400" rtl="0" eaLnBrk="1" latinLnBrk="0" hangingPunct="1">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US" sz="4000" dirty="0">
                <a:latin typeface="Calibri" panose="020F0502020204030204" pitchFamily="34" charset="0"/>
              </a:rPr>
              <a:t>TDM Challenges</a:t>
            </a:r>
          </a:p>
        </p:txBody>
      </p:sp>
    </p:spTree>
    <p:extLst>
      <p:ext uri="{BB962C8B-B14F-4D97-AF65-F5344CB8AC3E}">
        <p14:creationId xmlns:p14="http://schemas.microsoft.com/office/powerpoint/2010/main" val="31486923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00880"/>
            <a:ext cx="9144000" cy="884238"/>
          </a:xfrm>
          <a:prstGeom prst="rect">
            <a:avLst/>
          </a:prstGeom>
        </p:spPr>
        <p:txBody>
          <a:bodyPr/>
          <a:lstStyle>
            <a:lvl1pPr algn="ctr" defTabSz="914400" rtl="0" eaLnBrk="1" latinLnBrk="0" hangingPunct="1">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US" sz="4000" dirty="0" smtClean="0">
                <a:latin typeface="Calibri" panose="020F0502020204030204" pitchFamily="34" charset="0"/>
              </a:rPr>
              <a:t>Despite Challenges, Successes</a:t>
            </a:r>
            <a:endParaRPr lang="en-US" sz="4000" dirty="0">
              <a:latin typeface="Calibri" panose="020F0502020204030204" pitchFamily="34" charset="0"/>
            </a:endParaRPr>
          </a:p>
        </p:txBody>
      </p:sp>
      <p:sp>
        <p:nvSpPr>
          <p:cNvPr id="2" name="Content Placeholder 1"/>
          <p:cNvSpPr>
            <a:spLocks noGrp="1"/>
          </p:cNvSpPr>
          <p:nvPr>
            <p:ph idx="1"/>
          </p:nvPr>
        </p:nvSpPr>
        <p:spPr>
          <a:xfrm>
            <a:off x="177553" y="3036159"/>
            <a:ext cx="8904303" cy="2423605"/>
          </a:xfrm>
        </p:spPr>
        <p:txBody>
          <a:bodyPr numCol="2"/>
          <a:lstStyle/>
          <a:p>
            <a:pPr>
              <a:buFont typeface="Wingdings" panose="05000000000000000000" pitchFamily="2" charset="2"/>
              <a:buChar char="§"/>
            </a:pPr>
            <a:r>
              <a:rPr lang="en-US" sz="2300" dirty="0" smtClean="0"/>
              <a:t>Provide 7.75 million bus rides per year</a:t>
            </a:r>
          </a:p>
          <a:p>
            <a:pPr>
              <a:buFont typeface="Wingdings" panose="05000000000000000000" pitchFamily="2" charset="2"/>
              <a:buChar char="§"/>
            </a:pPr>
            <a:r>
              <a:rPr lang="en-US" sz="2300" dirty="0" smtClean="0"/>
              <a:t>40% of resident students do not own permits</a:t>
            </a:r>
          </a:p>
          <a:p>
            <a:pPr>
              <a:buFont typeface="Wingdings" panose="05000000000000000000" pitchFamily="2" charset="2"/>
              <a:buChar char="§"/>
            </a:pPr>
            <a:r>
              <a:rPr lang="en-US" sz="2300" dirty="0" smtClean="0"/>
              <a:t>Car share rides warrant increasing fleet size</a:t>
            </a:r>
          </a:p>
          <a:p>
            <a:pPr>
              <a:buFont typeface="Wingdings" panose="05000000000000000000" pitchFamily="2" charset="2"/>
              <a:buChar char="§"/>
            </a:pPr>
            <a:r>
              <a:rPr lang="en-US" sz="2300" dirty="0" smtClean="0"/>
              <a:t>Bike share has 164 active members; 4667 </a:t>
            </a:r>
            <a:r>
              <a:rPr lang="en-US" sz="2300" smtClean="0"/>
              <a:t>trips in </a:t>
            </a:r>
            <a:r>
              <a:rPr lang="en-US" sz="2300" dirty="0" smtClean="0"/>
              <a:t>first 9 months</a:t>
            </a:r>
          </a:p>
          <a:p>
            <a:pPr>
              <a:buFont typeface="Wingdings" panose="05000000000000000000" pitchFamily="2" charset="2"/>
              <a:buChar char="§"/>
            </a:pPr>
            <a:r>
              <a:rPr lang="en-US" sz="2300" dirty="0" smtClean="0"/>
              <a:t>Ride share has 1,100 new users and 2,513 new posts in last 90 days</a:t>
            </a:r>
          </a:p>
          <a:p>
            <a:pPr>
              <a:buFont typeface="Wingdings" panose="05000000000000000000" pitchFamily="2" charset="2"/>
              <a:buChar char="§"/>
            </a:pPr>
            <a:r>
              <a:rPr lang="en-US" sz="2300" dirty="0" smtClean="0"/>
              <a:t>Texas A&amp;M Aggie Green Fund Advisory Committee awards nearly annual small grants to alternative transportation initiatives</a:t>
            </a:r>
          </a:p>
          <a:p>
            <a:endParaRPr lang="en-US" sz="2300" dirty="0"/>
          </a:p>
        </p:txBody>
      </p:sp>
      <p:pic>
        <p:nvPicPr>
          <p:cNvPr id="2050" name="Picture 2" descr="https://media.licdn.com/mpr/mpr/p/7/005/084/09c/28ae5e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8468" y="1014094"/>
            <a:ext cx="3407064" cy="1910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0219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artisticGlowEdges trans="80000"/>
                    </a14:imgEffect>
                  </a14:imgLayer>
                </a14:imgProps>
              </a:ext>
            </a:extLst>
          </a:blip>
          <a:stretch>
            <a:fillRect/>
          </a:stretch>
        </p:blipFill>
        <p:spPr>
          <a:xfrm>
            <a:off x="-2353" y="1094638"/>
            <a:ext cx="9145176" cy="5412693"/>
          </a:xfrm>
          <a:prstGeom prst="rect">
            <a:avLst/>
          </a:prstGeom>
        </p:spPr>
      </p:pic>
      <p:sp>
        <p:nvSpPr>
          <p:cNvPr id="2" name="Title 1"/>
          <p:cNvSpPr>
            <a:spLocks noGrp="1"/>
          </p:cNvSpPr>
          <p:nvPr>
            <p:ph type="title"/>
          </p:nvPr>
        </p:nvSpPr>
        <p:spPr>
          <a:xfrm>
            <a:off x="-1177" y="210401"/>
            <a:ext cx="9144000" cy="884238"/>
          </a:xfrm>
        </p:spPr>
        <p:txBody>
          <a:bodyPr/>
          <a:lstStyle/>
          <a:p>
            <a:r>
              <a:rPr lang="en-US" sz="4000" dirty="0" smtClean="0">
                <a:latin typeface="+mn-lt"/>
              </a:rPr>
              <a:t>Recent TDM Wins - Community</a:t>
            </a:r>
            <a:endParaRPr lang="en-US" sz="4000" dirty="0">
              <a:latin typeface="+mn-lt"/>
            </a:endParaRPr>
          </a:p>
        </p:txBody>
      </p:sp>
      <p:sp>
        <p:nvSpPr>
          <p:cNvPr id="3" name="Content Placeholder 2"/>
          <p:cNvSpPr>
            <a:spLocks noGrp="1"/>
          </p:cNvSpPr>
          <p:nvPr>
            <p:ph idx="1"/>
          </p:nvPr>
        </p:nvSpPr>
        <p:spPr>
          <a:xfrm>
            <a:off x="1722268" y="5246703"/>
            <a:ext cx="7031115" cy="1118587"/>
          </a:xfrm>
          <a:solidFill>
            <a:schemeClr val="accent4">
              <a:lumMod val="60000"/>
              <a:lumOff val="40000"/>
            </a:schemeClr>
          </a:solidFill>
          <a:ln>
            <a:solidFill>
              <a:schemeClr val="tx1"/>
            </a:solidFill>
          </a:ln>
        </p:spPr>
        <p:txBody>
          <a:bodyPr/>
          <a:lstStyle/>
          <a:p>
            <a:pPr marL="0" indent="0" algn="ctr">
              <a:buNone/>
            </a:pPr>
            <a:r>
              <a:rPr lang="en-US" sz="2200" dirty="0" smtClean="0"/>
              <a:t>Involvement on regional Active Transportation Advisory Panel allows great input and impact on new bike/</a:t>
            </a:r>
            <a:r>
              <a:rPr lang="en-US" sz="2200" dirty="0" err="1" smtClean="0"/>
              <a:t>ped</a:t>
            </a:r>
            <a:r>
              <a:rPr lang="en-US" sz="2200" dirty="0" smtClean="0"/>
              <a:t> project connecting campus to downtown</a:t>
            </a:r>
          </a:p>
        </p:txBody>
      </p:sp>
    </p:spTree>
    <p:extLst>
      <p:ext uri="{BB962C8B-B14F-4D97-AF65-F5344CB8AC3E}">
        <p14:creationId xmlns:p14="http://schemas.microsoft.com/office/powerpoint/2010/main" val="19750740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8951"/>
            <a:ext cx="9144001" cy="530518"/>
          </a:xfrm>
        </p:spPr>
        <p:txBody>
          <a:bodyPr/>
          <a:lstStyle/>
          <a:p>
            <a:r>
              <a:rPr lang="en-US" sz="4000" dirty="0" smtClean="0">
                <a:latin typeface="+mn-lt"/>
              </a:rPr>
              <a:t>Recent TDM Wins – Campus Master Plan</a:t>
            </a:r>
            <a:endParaRPr lang="en-US" sz="4000" dirty="0">
              <a:latin typeface="+mn-lt"/>
            </a:endParaRPr>
          </a:p>
        </p:txBody>
      </p:sp>
      <p:sp>
        <p:nvSpPr>
          <p:cNvPr id="3" name="Content Placeholder 2"/>
          <p:cNvSpPr>
            <a:spLocks noGrp="1"/>
          </p:cNvSpPr>
          <p:nvPr>
            <p:ph idx="1"/>
          </p:nvPr>
        </p:nvSpPr>
        <p:spPr>
          <a:xfrm>
            <a:off x="-1" y="5053186"/>
            <a:ext cx="9144000" cy="1242093"/>
          </a:xfrm>
        </p:spPr>
        <p:txBody>
          <a:bodyPr/>
          <a:lstStyle/>
          <a:p>
            <a:r>
              <a:rPr lang="en-US" sz="2400" dirty="0" smtClean="0">
                <a:latin typeface="+mn-lt"/>
              </a:rPr>
              <a:t>Partnering with campus architect while creating updated </a:t>
            </a:r>
            <a:r>
              <a:rPr lang="en-US" sz="2400" b="1" dirty="0" smtClean="0">
                <a:latin typeface="+mn-lt"/>
              </a:rPr>
              <a:t>Campus Master Plan </a:t>
            </a:r>
            <a:r>
              <a:rPr lang="en-US" sz="2400" dirty="0" smtClean="0">
                <a:latin typeface="+mn-lt"/>
              </a:rPr>
              <a:t>results in heightened focus on access for pedestrians and alternative transportation.</a:t>
            </a:r>
            <a:endParaRPr lang="en-US" sz="2400" dirty="0">
              <a:latin typeface="+mn-lt"/>
            </a:endParaRPr>
          </a:p>
        </p:txBody>
      </p:sp>
      <p:pic>
        <p:nvPicPr>
          <p:cNvPr id="8" name="Picture 2" descr="C:\Users\DHOFFM~1\AppData\Local\Temp\SNAGHTMLfb80bd2.PNG"/>
          <p:cNvPicPr>
            <a:picLocks noChangeAspect="1" noChangeArrowheads="1"/>
          </p:cNvPicPr>
          <p:nvPr/>
        </p:nvPicPr>
        <p:blipFill rotWithShape="1">
          <a:blip r:embed="rId2">
            <a:extLst>
              <a:ext uri="{28A0092B-C50C-407E-A947-70E740481C1C}">
                <a14:useLocalDpi xmlns:a14="http://schemas.microsoft.com/office/drawing/2010/main" val="0"/>
              </a:ext>
            </a:extLst>
          </a:blip>
          <a:srcRect t="713"/>
          <a:stretch/>
        </p:blipFill>
        <p:spPr bwMode="auto">
          <a:xfrm>
            <a:off x="2151662" y="1118576"/>
            <a:ext cx="5039250" cy="391237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07570" y="3038044"/>
            <a:ext cx="3764132" cy="369332"/>
          </a:xfrm>
          <a:prstGeom prst="rect">
            <a:avLst/>
          </a:prstGeom>
          <a:noFill/>
        </p:spPr>
        <p:txBody>
          <a:bodyPr wrap="square" rtlCol="0">
            <a:spAutoFit/>
          </a:bodyPr>
          <a:lstStyle/>
          <a:p>
            <a:r>
              <a:rPr lang="en-US" b="1" dirty="0" smtClean="0"/>
              <a:t>Mobility Hierarchy</a:t>
            </a:r>
            <a:endParaRPr lang="en-US" b="1" dirty="0"/>
          </a:p>
        </p:txBody>
      </p:sp>
      <p:cxnSp>
        <p:nvCxnSpPr>
          <p:cNvPr id="12" name="Straight Arrow Connector 11"/>
          <p:cNvCxnSpPr/>
          <p:nvPr/>
        </p:nvCxnSpPr>
        <p:spPr>
          <a:xfrm flipH="1">
            <a:off x="5397624" y="1953077"/>
            <a:ext cx="1706389" cy="2663301"/>
          </a:xfrm>
          <a:prstGeom prst="straightConnector1">
            <a:avLst/>
          </a:prstGeom>
          <a:ln w="76200">
            <a:solidFill>
              <a:srgbClr val="55060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18157966">
            <a:off x="3804575" y="2915204"/>
            <a:ext cx="4465153" cy="276999"/>
          </a:xfrm>
          <a:prstGeom prst="rect">
            <a:avLst/>
          </a:prstGeom>
          <a:noFill/>
        </p:spPr>
        <p:txBody>
          <a:bodyPr wrap="square" rtlCol="0">
            <a:spAutoFit/>
          </a:bodyPr>
          <a:lstStyle/>
          <a:p>
            <a:r>
              <a:rPr lang="en-US" sz="1200" b="1" dirty="0" smtClean="0"/>
              <a:t>Most Environmental Impact	                 Least Environmental Impact </a:t>
            </a:r>
            <a:endParaRPr lang="en-US" sz="1200" b="1" dirty="0"/>
          </a:p>
        </p:txBody>
      </p:sp>
      <p:sp>
        <p:nvSpPr>
          <p:cNvPr id="17" name="TextBox 16"/>
          <p:cNvSpPr txBox="1"/>
          <p:nvPr/>
        </p:nvSpPr>
        <p:spPr>
          <a:xfrm>
            <a:off x="3862929" y="1192450"/>
            <a:ext cx="1565277" cy="230832"/>
          </a:xfrm>
          <a:prstGeom prst="rect">
            <a:avLst/>
          </a:prstGeom>
          <a:solidFill>
            <a:schemeClr val="accent6">
              <a:lumMod val="20000"/>
              <a:lumOff val="80000"/>
            </a:schemeClr>
          </a:solidFill>
        </p:spPr>
        <p:txBody>
          <a:bodyPr wrap="square" rtlCol="0">
            <a:spAutoFit/>
          </a:bodyPr>
          <a:lstStyle/>
          <a:p>
            <a:pPr algn="ctr"/>
            <a:r>
              <a:rPr lang="en-US" sz="900" b="1" dirty="0" smtClean="0"/>
              <a:t>Pedestrians</a:t>
            </a:r>
            <a:endParaRPr lang="en-US" sz="900" b="1" dirty="0"/>
          </a:p>
        </p:txBody>
      </p:sp>
      <p:sp>
        <p:nvSpPr>
          <p:cNvPr id="19" name="TextBox 18"/>
          <p:cNvSpPr txBox="1"/>
          <p:nvPr/>
        </p:nvSpPr>
        <p:spPr>
          <a:xfrm>
            <a:off x="3862929" y="1638657"/>
            <a:ext cx="1565277" cy="230832"/>
          </a:xfrm>
          <a:prstGeom prst="rect">
            <a:avLst/>
          </a:prstGeom>
          <a:solidFill>
            <a:schemeClr val="accent6">
              <a:lumMod val="20000"/>
              <a:lumOff val="80000"/>
            </a:schemeClr>
          </a:solidFill>
        </p:spPr>
        <p:txBody>
          <a:bodyPr wrap="square" rtlCol="0">
            <a:spAutoFit/>
          </a:bodyPr>
          <a:lstStyle/>
          <a:p>
            <a:pPr algn="ctr"/>
            <a:r>
              <a:rPr lang="en-US" sz="900" b="1" dirty="0" smtClean="0"/>
              <a:t>Bicycles</a:t>
            </a:r>
            <a:endParaRPr lang="en-US" sz="900" b="1" dirty="0"/>
          </a:p>
        </p:txBody>
      </p:sp>
      <p:sp>
        <p:nvSpPr>
          <p:cNvPr id="20" name="TextBox 19"/>
          <p:cNvSpPr txBox="1"/>
          <p:nvPr/>
        </p:nvSpPr>
        <p:spPr>
          <a:xfrm>
            <a:off x="3862929" y="2135435"/>
            <a:ext cx="1565277" cy="230832"/>
          </a:xfrm>
          <a:prstGeom prst="rect">
            <a:avLst/>
          </a:prstGeom>
          <a:solidFill>
            <a:schemeClr val="accent6">
              <a:lumMod val="20000"/>
              <a:lumOff val="80000"/>
            </a:schemeClr>
          </a:solidFill>
        </p:spPr>
        <p:txBody>
          <a:bodyPr wrap="square" rtlCol="0">
            <a:spAutoFit/>
          </a:bodyPr>
          <a:lstStyle/>
          <a:p>
            <a:pPr algn="ctr"/>
            <a:r>
              <a:rPr lang="en-US" sz="900" b="1" dirty="0" smtClean="0"/>
              <a:t>Public Transportation</a:t>
            </a:r>
            <a:endParaRPr lang="en-US" sz="900" b="1" dirty="0"/>
          </a:p>
        </p:txBody>
      </p:sp>
      <p:sp>
        <p:nvSpPr>
          <p:cNvPr id="21" name="TextBox 20"/>
          <p:cNvSpPr txBox="1"/>
          <p:nvPr/>
        </p:nvSpPr>
        <p:spPr>
          <a:xfrm>
            <a:off x="3862929" y="2607854"/>
            <a:ext cx="1565277" cy="230832"/>
          </a:xfrm>
          <a:prstGeom prst="rect">
            <a:avLst/>
          </a:prstGeom>
          <a:solidFill>
            <a:schemeClr val="accent6">
              <a:lumMod val="20000"/>
              <a:lumOff val="80000"/>
            </a:schemeClr>
          </a:solidFill>
        </p:spPr>
        <p:txBody>
          <a:bodyPr wrap="square" rtlCol="0">
            <a:spAutoFit/>
          </a:bodyPr>
          <a:lstStyle/>
          <a:p>
            <a:pPr algn="ctr"/>
            <a:r>
              <a:rPr lang="en-US" sz="900" b="1" dirty="0" smtClean="0"/>
              <a:t>Service &amp; Delivery Vehicles</a:t>
            </a:r>
            <a:endParaRPr lang="en-US" sz="900" b="1" dirty="0"/>
          </a:p>
        </p:txBody>
      </p:sp>
      <p:sp>
        <p:nvSpPr>
          <p:cNvPr id="22" name="TextBox 21"/>
          <p:cNvSpPr txBox="1"/>
          <p:nvPr/>
        </p:nvSpPr>
        <p:spPr>
          <a:xfrm>
            <a:off x="3880685" y="3104185"/>
            <a:ext cx="1565277" cy="230832"/>
          </a:xfrm>
          <a:prstGeom prst="rect">
            <a:avLst/>
          </a:prstGeom>
          <a:solidFill>
            <a:schemeClr val="accent6">
              <a:lumMod val="20000"/>
              <a:lumOff val="80000"/>
            </a:schemeClr>
          </a:solidFill>
        </p:spPr>
        <p:txBody>
          <a:bodyPr wrap="square" rtlCol="0">
            <a:spAutoFit/>
          </a:bodyPr>
          <a:lstStyle/>
          <a:p>
            <a:pPr algn="ctr"/>
            <a:r>
              <a:rPr lang="en-US" sz="900" b="1" dirty="0" smtClean="0"/>
              <a:t>Taxis &amp; Ride Sharing</a:t>
            </a:r>
            <a:endParaRPr lang="en-US" sz="900" b="1" dirty="0"/>
          </a:p>
        </p:txBody>
      </p:sp>
      <p:sp>
        <p:nvSpPr>
          <p:cNvPr id="23" name="TextBox 22"/>
          <p:cNvSpPr txBox="1"/>
          <p:nvPr/>
        </p:nvSpPr>
        <p:spPr>
          <a:xfrm>
            <a:off x="3880684" y="3558783"/>
            <a:ext cx="1565277" cy="230832"/>
          </a:xfrm>
          <a:prstGeom prst="rect">
            <a:avLst/>
          </a:prstGeom>
          <a:solidFill>
            <a:schemeClr val="accent6">
              <a:lumMod val="20000"/>
              <a:lumOff val="80000"/>
            </a:schemeClr>
          </a:solidFill>
        </p:spPr>
        <p:txBody>
          <a:bodyPr wrap="square" rtlCol="0">
            <a:spAutoFit/>
          </a:bodyPr>
          <a:lstStyle/>
          <a:p>
            <a:pPr algn="ctr"/>
            <a:r>
              <a:rPr lang="en-US" sz="900" b="1" dirty="0" smtClean="0"/>
              <a:t>Multi-occupant vehicles</a:t>
            </a:r>
            <a:endParaRPr lang="en-US" sz="900" b="1" dirty="0"/>
          </a:p>
        </p:txBody>
      </p:sp>
      <p:sp>
        <p:nvSpPr>
          <p:cNvPr id="24" name="TextBox 23"/>
          <p:cNvSpPr txBox="1"/>
          <p:nvPr/>
        </p:nvSpPr>
        <p:spPr>
          <a:xfrm>
            <a:off x="4264748" y="4008540"/>
            <a:ext cx="761638" cy="461665"/>
          </a:xfrm>
          <a:prstGeom prst="rect">
            <a:avLst/>
          </a:prstGeom>
          <a:solidFill>
            <a:schemeClr val="accent6">
              <a:lumMod val="20000"/>
              <a:lumOff val="80000"/>
            </a:schemeClr>
          </a:solidFill>
        </p:spPr>
        <p:txBody>
          <a:bodyPr wrap="square" rtlCol="0">
            <a:spAutoFit/>
          </a:bodyPr>
          <a:lstStyle/>
          <a:p>
            <a:pPr algn="ctr"/>
            <a:r>
              <a:rPr lang="en-US" sz="800" b="1" dirty="0" smtClean="0"/>
              <a:t>Single </a:t>
            </a:r>
          </a:p>
          <a:p>
            <a:pPr algn="ctr"/>
            <a:r>
              <a:rPr lang="en-US" sz="800" b="1" dirty="0" smtClean="0"/>
              <a:t>Occupant</a:t>
            </a:r>
          </a:p>
          <a:p>
            <a:pPr algn="ctr"/>
            <a:r>
              <a:rPr lang="en-US" sz="800" b="1" dirty="0" smtClean="0"/>
              <a:t> vehicles</a:t>
            </a:r>
            <a:endParaRPr lang="en-US" sz="800" b="1" dirty="0"/>
          </a:p>
        </p:txBody>
      </p:sp>
    </p:spTree>
    <p:extLst>
      <p:ext uri="{BB962C8B-B14F-4D97-AF65-F5344CB8AC3E}">
        <p14:creationId xmlns:p14="http://schemas.microsoft.com/office/powerpoint/2010/main" val="39431935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8207"/>
            <a:ext cx="9144000" cy="602942"/>
          </a:xfrm>
        </p:spPr>
        <p:txBody>
          <a:bodyPr/>
          <a:lstStyle/>
          <a:p>
            <a:r>
              <a:rPr lang="en-US" sz="3500" dirty="0" smtClean="0">
                <a:latin typeface="+mn-lt"/>
              </a:rPr>
              <a:t>Recent TDM Wins – </a:t>
            </a:r>
            <a:r>
              <a:rPr lang="en-US" sz="3500" i="1" dirty="0" smtClean="0">
                <a:latin typeface="+mn-lt"/>
              </a:rPr>
              <a:t>Transformational Mobility</a:t>
            </a:r>
            <a:endParaRPr lang="en-US" sz="3500" i="1" dirty="0">
              <a:latin typeface="+mn-lt"/>
            </a:endParaRPr>
          </a:p>
        </p:txBody>
      </p:sp>
      <p:sp>
        <p:nvSpPr>
          <p:cNvPr id="4" name="Rectangle 3"/>
          <p:cNvSpPr/>
          <p:nvPr/>
        </p:nvSpPr>
        <p:spPr>
          <a:xfrm>
            <a:off x="1326945" y="902533"/>
            <a:ext cx="6490110" cy="553998"/>
          </a:xfrm>
          <a:prstGeom prst="rect">
            <a:avLst/>
          </a:prstGeom>
        </p:spPr>
        <p:txBody>
          <a:bodyPr wrap="none">
            <a:spAutoFit/>
          </a:bodyPr>
          <a:lstStyle/>
          <a:p>
            <a:pPr algn="ctr"/>
            <a:r>
              <a:rPr lang="en-US" sz="3000" b="1" dirty="0"/>
              <a:t>Campus Transformational Mobility Plan</a:t>
            </a:r>
          </a:p>
        </p:txBody>
      </p:sp>
      <p:sp>
        <p:nvSpPr>
          <p:cNvPr id="7" name="TextBox 6"/>
          <p:cNvSpPr txBox="1"/>
          <p:nvPr/>
        </p:nvSpPr>
        <p:spPr>
          <a:xfrm>
            <a:off x="76200" y="3838351"/>
            <a:ext cx="9067800" cy="3046988"/>
          </a:xfrm>
          <a:prstGeom prst="rect">
            <a:avLst/>
          </a:prstGeom>
          <a:noFill/>
        </p:spPr>
        <p:txBody>
          <a:bodyPr wrap="square" rtlCol="0">
            <a:spAutoFit/>
          </a:bodyPr>
          <a:lstStyle/>
          <a:p>
            <a:pPr algn="ctr"/>
            <a:r>
              <a:rPr lang="en-US" sz="2400" i="1" dirty="0" smtClean="0"/>
              <a:t>Focused </a:t>
            </a:r>
            <a:r>
              <a:rPr lang="en-US" sz="2400" i="1" dirty="0"/>
              <a:t>on transforming the university into a</a:t>
            </a:r>
          </a:p>
          <a:p>
            <a:pPr algn="ctr"/>
            <a:r>
              <a:rPr lang="en-US" sz="2400" b="1" i="1" dirty="0">
                <a:solidFill>
                  <a:srgbClr val="500000"/>
                </a:solidFill>
              </a:rPr>
              <a:t>greener,</a:t>
            </a:r>
            <a:r>
              <a:rPr lang="en-US" sz="2400" i="1" dirty="0"/>
              <a:t> more </a:t>
            </a:r>
            <a:r>
              <a:rPr lang="en-US" sz="2400" b="1" i="1" dirty="0">
                <a:solidFill>
                  <a:srgbClr val="500000"/>
                </a:solidFill>
              </a:rPr>
              <a:t>people-centric</a:t>
            </a:r>
            <a:r>
              <a:rPr lang="en-US" sz="2400" i="1" dirty="0"/>
              <a:t> campus by focusing on</a:t>
            </a:r>
          </a:p>
          <a:p>
            <a:pPr algn="ctr"/>
            <a:r>
              <a:rPr lang="en-US" sz="2400" b="1" i="1" dirty="0">
                <a:solidFill>
                  <a:srgbClr val="601B14"/>
                </a:solidFill>
              </a:rPr>
              <a:t>pedestrian and bicycle connections</a:t>
            </a:r>
            <a:r>
              <a:rPr lang="en-US" sz="2400" i="1" dirty="0"/>
              <a:t>,</a:t>
            </a:r>
          </a:p>
          <a:p>
            <a:pPr algn="ctr"/>
            <a:r>
              <a:rPr lang="en-US" sz="2400" b="1" i="1" dirty="0">
                <a:solidFill>
                  <a:srgbClr val="601B14"/>
                </a:solidFill>
              </a:rPr>
              <a:t>enhanced transit options,</a:t>
            </a:r>
          </a:p>
          <a:p>
            <a:pPr algn="ctr"/>
            <a:r>
              <a:rPr lang="en-US" sz="2400" b="1" i="1" dirty="0">
                <a:solidFill>
                  <a:srgbClr val="601B14"/>
                </a:solidFill>
              </a:rPr>
              <a:t>shared transportation services,</a:t>
            </a:r>
          </a:p>
          <a:p>
            <a:pPr algn="ctr"/>
            <a:r>
              <a:rPr lang="en-US" sz="2400" b="1" i="1" dirty="0">
                <a:solidFill>
                  <a:srgbClr val="601B14"/>
                </a:solidFill>
              </a:rPr>
              <a:t>innovative technologies</a:t>
            </a:r>
            <a:endParaRPr lang="en-US" sz="2400" i="1" dirty="0"/>
          </a:p>
          <a:p>
            <a:pPr algn="ctr"/>
            <a:r>
              <a:rPr lang="en-US" sz="2400" i="1" dirty="0"/>
              <a:t>and </a:t>
            </a:r>
            <a:r>
              <a:rPr lang="en-US" sz="2400" b="1" i="1" dirty="0">
                <a:solidFill>
                  <a:srgbClr val="601B14"/>
                </a:solidFill>
              </a:rPr>
              <a:t>autonomous vehicles</a:t>
            </a:r>
            <a:r>
              <a:rPr lang="en-US" sz="2400" i="1" dirty="0"/>
              <a:t>.</a:t>
            </a:r>
          </a:p>
          <a:p>
            <a:endParaRPr lang="en-US" sz="2400" dirty="0"/>
          </a:p>
        </p:txBody>
      </p:sp>
      <p:pic>
        <p:nvPicPr>
          <p:cNvPr id="6" name="Picture 2" descr="A self-driving shuttle at Texas A&amp;M."/>
          <p:cNvPicPr>
            <a:picLocks noChangeAspect="1" noChangeArrowheads="1"/>
          </p:cNvPicPr>
          <p:nvPr/>
        </p:nvPicPr>
        <p:blipFill rotWithShape="1">
          <a:blip r:embed="rId3">
            <a:extLst>
              <a:ext uri="{28A0092B-C50C-407E-A947-70E740481C1C}">
                <a14:useLocalDpi xmlns:a14="http://schemas.microsoft.com/office/drawing/2010/main" val="0"/>
              </a:ext>
            </a:extLst>
          </a:blip>
          <a:srcRect t="6513" r="3114" b="6596"/>
          <a:stretch/>
        </p:blipFill>
        <p:spPr bwMode="auto">
          <a:xfrm>
            <a:off x="2765023" y="1476891"/>
            <a:ext cx="3613953" cy="23614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97544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TStemplate">
  <a:themeElements>
    <a:clrScheme name="A&amp;M Pallette">
      <a:dk1>
        <a:sysClr val="windowText" lastClr="000000"/>
      </a:dk1>
      <a:lt1>
        <a:srgbClr val="FFF2D4"/>
      </a:lt1>
      <a:dk2>
        <a:srgbClr val="003D4D"/>
      </a:dk2>
      <a:lt2>
        <a:srgbClr val="E7DED0"/>
      </a:lt2>
      <a:accent1>
        <a:srgbClr val="836E2C"/>
      </a:accent1>
      <a:accent2>
        <a:srgbClr val="6C491D"/>
      </a:accent2>
      <a:accent3>
        <a:srgbClr val="4F552A"/>
      </a:accent3>
      <a:accent4>
        <a:srgbClr val="B7A66D"/>
      </a:accent4>
      <a:accent5>
        <a:srgbClr val="293E6B"/>
      </a:accent5>
      <a:accent6>
        <a:srgbClr val="BABCBE"/>
      </a:accent6>
      <a:hlink>
        <a:srgbClr val="500000"/>
      </a:hlink>
      <a:folHlink>
        <a:srgbClr val="595959"/>
      </a:folHlink>
    </a:clrScheme>
    <a:fontScheme name="Custom 1">
      <a:majorFont>
        <a:latin typeface="Gill Sans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4" id="{E846DBD0-3718-4F60-B10C-1845BE15B178}" vid="{7175CC4B-FE8D-487A-BF70-F88AFE3840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5188</TotalTime>
  <Words>677</Words>
  <Application>Microsoft Office PowerPoint</Application>
  <PresentationFormat>On-screen Show (4:3)</PresentationFormat>
  <Paragraphs>103</Paragraphs>
  <Slides>12</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Wingdings</vt:lpstr>
      <vt:lpstr>1_TStemplate</vt:lpstr>
      <vt:lpstr>PowerPoint Presentation</vt:lpstr>
      <vt:lpstr>About Texas A&amp;M</vt:lpstr>
      <vt:lpstr>PowerPoint Presentation</vt:lpstr>
      <vt:lpstr>PowerPoint Presentation</vt:lpstr>
      <vt:lpstr>PowerPoint Presentation</vt:lpstr>
      <vt:lpstr>PowerPoint Presentation</vt:lpstr>
      <vt:lpstr>Recent TDM Wins - Community</vt:lpstr>
      <vt:lpstr>Recent TDM Wins – Campus Master Plan</vt:lpstr>
      <vt:lpstr>Recent TDM Wins – Transformational Mobility</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dc:creator>
  <cp:lastModifiedBy>Hoffmann, Debbie</cp:lastModifiedBy>
  <cp:revision>319</cp:revision>
  <dcterms:created xsi:type="dcterms:W3CDTF">2013-01-30T18:40:09Z</dcterms:created>
  <dcterms:modified xsi:type="dcterms:W3CDTF">2017-11-20T15:30:13Z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-1531395599</vt:i4>
  </property>
  <property fmtid="{D5CDD505-2E9C-101B-9397-08002B2CF9AE}" pid="3" name="_NewReviewCycle">
    <vt:lpwstr/>
  </property>
  <property fmtid="{D5CDD505-2E9C-101B-9397-08002B2CF9AE}" pid="4" name="_EmailSubject">
    <vt:lpwstr>Here it is!</vt:lpwstr>
  </property>
  <property fmtid="{D5CDD505-2E9C-101B-9397-08002B2CF9AE}" pid="5" name="_AuthorEmail">
    <vt:lpwstr>alegare@tamu.edu</vt:lpwstr>
  </property>
  <property fmtid="{D5CDD505-2E9C-101B-9397-08002B2CF9AE}" pid="6" name="_AuthorEmailDisplayName">
    <vt:lpwstr>LeGare, Anne P</vt:lpwstr>
  </property>
</Properties>
</file>