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321" r:id="rId2"/>
    <p:sldId id="333" r:id="rId3"/>
    <p:sldId id="334" r:id="rId4"/>
    <p:sldId id="336" r:id="rId5"/>
    <p:sldId id="337" r:id="rId6"/>
    <p:sldId id="335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01B14"/>
    <a:srgbClr val="550607"/>
    <a:srgbClr val="FF0606"/>
    <a:srgbClr val="C3ABFF"/>
    <a:srgbClr val="068206"/>
    <a:srgbClr val="FFFF07"/>
    <a:srgbClr val="3B5EAF"/>
    <a:srgbClr val="3C5DAD"/>
    <a:srgbClr val="365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0" autoAdjust="0"/>
    <p:restoredTop sz="95501" autoAdjust="0"/>
  </p:normalViewPr>
  <p:slideViewPr>
    <p:cSldViewPr snapToGrid="0" snapToObjects="1">
      <p:cViewPr varScale="1">
        <p:scale>
          <a:sx n="120" d="100"/>
          <a:sy n="120" d="100"/>
        </p:scale>
        <p:origin x="4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12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ACC76-F8BB-443A-80A8-ED1C83DF24BD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9761-FAAF-4D3C-91D1-905E88B0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4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75361-7222-4F81-9773-36EF24DA86AB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FBEBC-A892-4B0A-9C4F-88E83F1D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09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45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28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5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56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85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92875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6548315"/>
            <a:ext cx="1601819" cy="3096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/>
          <a:srcRect l="159" t="17114" r="-159" b="13230"/>
          <a:stretch/>
        </p:blipFill>
        <p:spPr>
          <a:xfrm>
            <a:off x="0" y="-1"/>
            <a:ext cx="9144000" cy="64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3" r:id="rId5"/>
    <p:sldLayoutId id="2147483679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007" y="2547137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TDM @ A&amp;M</a:t>
            </a:r>
            <a:endParaRPr lang="en-US" sz="6600" b="1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6551094" y="5737299"/>
            <a:ext cx="2530122" cy="777260"/>
            <a:chOff x="6551094" y="5877076"/>
            <a:chExt cx="2530122" cy="777260"/>
          </a:xfrm>
        </p:grpSpPr>
        <p:pic>
          <p:nvPicPr>
            <p:cNvPr id="3" name="Picture 2" descr="https://cdn1.iconfinder.com/data/icons/transport-vol-1/48/014-5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723" y="5877076"/>
              <a:ext cx="777260" cy="77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findicons.com/files/icons/2219/dot_pictograms/256/bu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508" y="5947044"/>
              <a:ext cx="608908" cy="60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61466" y="5905651"/>
              <a:ext cx="419750" cy="608908"/>
            </a:xfrm>
            <a:prstGeom prst="rect">
              <a:avLst/>
            </a:prstGeom>
          </p:spPr>
        </p:pic>
        <p:pic>
          <p:nvPicPr>
            <p:cNvPr id="7" name="Picture 4" descr="http://www.clker.com/cliparts/8/c/5/7/12065719891083906889johnny_automatic_NPS_map_pictographs_part_51.svg.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094" y="5896277"/>
              <a:ext cx="608908" cy="60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571559" y="4103881"/>
            <a:ext cx="61463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Association of Commuter Transportation</a:t>
            </a:r>
          </a:p>
          <a:p>
            <a:pPr algn="ctr"/>
            <a:r>
              <a:rPr lang="en-US" sz="2400" dirty="0" smtClean="0"/>
              <a:t>July 31, 2007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Debbie Hoffmann, Associate Director</a:t>
            </a:r>
          </a:p>
          <a:p>
            <a:pPr algn="ctr"/>
            <a:r>
              <a:rPr lang="en-US" dirty="0" smtClean="0"/>
              <a:t>Texas A&amp;M University, Transportation Services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5955" b="57724"/>
          <a:stretch/>
        </p:blipFill>
        <p:spPr>
          <a:xfrm>
            <a:off x="0" y="7485"/>
            <a:ext cx="9105975" cy="19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281"/>
            <a:ext cx="9144000" cy="884238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About Texas A&amp;M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2" y="1304016"/>
            <a:ext cx="5617596" cy="2751152"/>
          </a:xfrm>
        </p:spPr>
        <p:txBody>
          <a:bodyPr>
            <a:normAutofit/>
          </a:bodyPr>
          <a:lstStyle/>
          <a:p>
            <a:r>
              <a:rPr lang="en-US" sz="2400" dirty="0"/>
              <a:t>College Station, Texas</a:t>
            </a:r>
          </a:p>
          <a:p>
            <a:r>
              <a:rPr lang="en-US" sz="2400" dirty="0"/>
              <a:t>Fourth-largest U.S. university – 5200 acres</a:t>
            </a:r>
          </a:p>
          <a:p>
            <a:r>
              <a:rPr lang="en-US" sz="2400" dirty="0"/>
              <a:t>12,000 faculty/staff, 60,978 students</a:t>
            </a:r>
          </a:p>
          <a:p>
            <a:r>
              <a:rPr lang="en-US" sz="2400" dirty="0" smtClean="0"/>
              <a:t>35,027 </a:t>
            </a:r>
            <a:r>
              <a:rPr lang="en-US" sz="2400" dirty="0"/>
              <a:t>parking spaces; 6 </a:t>
            </a:r>
            <a:r>
              <a:rPr lang="en-US" sz="2400" dirty="0" smtClean="0"/>
              <a:t>garages; </a:t>
            </a:r>
            <a:r>
              <a:rPr lang="en-US" sz="2400" dirty="0"/>
              <a:t>2/3 </a:t>
            </a:r>
            <a:r>
              <a:rPr lang="en-US" sz="2400" dirty="0" smtClean="0"/>
              <a:t>space in </a:t>
            </a:r>
            <a:r>
              <a:rPr lang="en-US" sz="2400" dirty="0"/>
              <a:t>surface lots</a:t>
            </a:r>
          </a:p>
          <a:p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7350" y="2206495"/>
            <a:ext cx="4115304" cy="2310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3" y="3865927"/>
            <a:ext cx="3423705" cy="2567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/>
          <a:stretch/>
        </p:blipFill>
        <p:spPr>
          <a:xfrm>
            <a:off x="115294" y="3875315"/>
            <a:ext cx="2948608" cy="25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5088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TDM at Texas A&amp;M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38" y="1085089"/>
            <a:ext cx="4754880" cy="4736591"/>
          </a:xfrm>
        </p:spPr>
        <p:txBody>
          <a:bodyPr numCol="1">
            <a:noAutofit/>
          </a:bodyPr>
          <a:lstStyle/>
          <a:p>
            <a:r>
              <a:rPr lang="en-US" sz="2800" dirty="0" smtClean="0"/>
              <a:t>11,000 bikes; 15,000 bike parking spaces</a:t>
            </a:r>
          </a:p>
          <a:p>
            <a:r>
              <a:rPr lang="en-US" sz="2800" dirty="0" smtClean="0"/>
              <a:t>95 bikes in bike lease </a:t>
            </a:r>
            <a:r>
              <a:rPr lang="en-US" sz="2800" dirty="0" smtClean="0"/>
              <a:t>fleet</a:t>
            </a:r>
          </a:p>
          <a:p>
            <a:r>
              <a:rPr lang="en-US" sz="2800" dirty="0" smtClean="0"/>
              <a:t>75 bikes in bike share fleet</a:t>
            </a:r>
            <a:endParaRPr lang="en-US" sz="2800" dirty="0" smtClean="0"/>
          </a:p>
          <a:p>
            <a:r>
              <a:rPr lang="en-US" sz="2800" dirty="0" smtClean="0"/>
              <a:t>10 vehicles in car share fleet; 15-25% utilization</a:t>
            </a:r>
          </a:p>
          <a:p>
            <a:r>
              <a:rPr lang="en-US" sz="2800" dirty="0" smtClean="0"/>
              <a:t>Ride share</a:t>
            </a:r>
          </a:p>
          <a:p>
            <a:r>
              <a:rPr lang="en-US" sz="2800" dirty="0" smtClean="0"/>
              <a:t>Break/Weekend shuttles</a:t>
            </a:r>
          </a:p>
          <a:p>
            <a:r>
              <a:rPr lang="en-US" sz="2800" dirty="0" smtClean="0"/>
              <a:t>Electric vehicle charging</a:t>
            </a:r>
          </a:p>
          <a:p>
            <a:r>
              <a:rPr lang="en-US" sz="2800" dirty="0" smtClean="0"/>
              <a:t>Park and Ride</a:t>
            </a:r>
          </a:p>
          <a:p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55" y="1085089"/>
            <a:ext cx="3802379" cy="53279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91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r="14704" b="12058"/>
          <a:stretch/>
        </p:blipFill>
        <p:spPr>
          <a:xfrm>
            <a:off x="134112" y="1683912"/>
            <a:ext cx="3950208" cy="25042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856" y="1932433"/>
            <a:ext cx="4962144" cy="3956303"/>
          </a:xfrm>
        </p:spPr>
        <p:txBody>
          <a:bodyPr>
            <a:noAutofit/>
          </a:bodyPr>
          <a:lstStyle/>
          <a:p>
            <a:r>
              <a:rPr lang="en-US" sz="2400" dirty="0"/>
              <a:t>At or nearing capacity of transit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1" dirty="0"/>
              <a:t>7.5 million rides per year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1" dirty="0"/>
              <a:t>10 off-campus routes; 8 on-campus routes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1" dirty="0"/>
              <a:t>Limited city transit service</a:t>
            </a:r>
          </a:p>
          <a:p>
            <a:r>
              <a:rPr lang="en-US" sz="2400" dirty="0" smtClean="0"/>
              <a:t>Finally…… parking!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i="1" dirty="0" smtClean="0"/>
              <a:t>Convenience of available spaces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Green what?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drives choosing TDM at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Texas A&amp;M?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1" y="4352748"/>
            <a:ext cx="3259130" cy="20300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91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9"/>
            <a:ext cx="9144000" cy="1121664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TDM Challenges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49824"/>
            <a:ext cx="9144000" cy="1063879"/>
          </a:xfrm>
        </p:spPr>
        <p:txBody>
          <a:bodyPr numCol="2">
            <a:normAutofit fontScale="92500"/>
          </a:bodyPr>
          <a:lstStyle/>
          <a:p>
            <a:pPr algn="ctr"/>
            <a:r>
              <a:rPr lang="en-US" sz="3000" dirty="0" smtClean="0"/>
              <a:t>Customer demand levels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Funding sources</a:t>
            </a:r>
          </a:p>
          <a:p>
            <a:pPr marL="0" indent="0" algn="ctr">
              <a:buNone/>
            </a:pPr>
            <a:endParaRPr lang="en-US" sz="3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57" y="1267969"/>
            <a:ext cx="2953511" cy="39380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0" y="1566672"/>
            <a:ext cx="4454143" cy="33406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86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941" y="109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Recent TDM Win - Dutch </a:t>
            </a:r>
            <a:r>
              <a:rPr lang="en-US" sz="4400" b="1" dirty="0" smtClean="0"/>
              <a:t>Junction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2"/>
          <a:stretch/>
        </p:blipFill>
        <p:spPr>
          <a:xfrm>
            <a:off x="205941" y="1394709"/>
            <a:ext cx="3187192" cy="2659572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 b="8905"/>
          <a:stretch/>
        </p:blipFill>
        <p:spPr>
          <a:xfrm>
            <a:off x="3534163" y="1394709"/>
            <a:ext cx="5439832" cy="2678546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63" y="4214645"/>
            <a:ext cx="3112655" cy="206559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75" y="4214646"/>
            <a:ext cx="2192382" cy="2065598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0" y="4214645"/>
            <a:ext cx="3205665" cy="206559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42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09" t="1294" r="1782" b="2137"/>
          <a:stretch/>
        </p:blipFill>
        <p:spPr>
          <a:xfrm>
            <a:off x="0" y="174925"/>
            <a:ext cx="9100268" cy="60668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040059" y="2552958"/>
            <a:ext cx="5063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Debbie Hoffmann</a:t>
            </a:r>
          </a:p>
          <a:p>
            <a:pPr algn="ctr"/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dhoffmann@tamu.edu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846DBD0-3718-4F60-B10C-1845BE15B178}" vid="{7175CC4B-FE8D-487A-BF70-F88AFE3840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</TotalTime>
  <Words>152</Words>
  <Application>Microsoft Office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1_TStemplate</vt:lpstr>
      <vt:lpstr>PowerPoint Presentation</vt:lpstr>
      <vt:lpstr>About Texas A&amp;M</vt:lpstr>
      <vt:lpstr>TDM at Texas A&amp;M</vt:lpstr>
      <vt:lpstr>What drives choosing TDM at  Texas A&amp;M?</vt:lpstr>
      <vt:lpstr>TDM Challenges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Hoffmann, Debbie</cp:lastModifiedBy>
  <cp:revision>257</cp:revision>
  <dcterms:created xsi:type="dcterms:W3CDTF">2013-01-30T18:40:09Z</dcterms:created>
  <dcterms:modified xsi:type="dcterms:W3CDTF">2017-07-06T14:09:09Z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-1531395599</vt:i4>
  </property>
  <property fmtid="{D5CDD505-2E9C-101B-9397-08002B2CF9AE}" pid="3" name="_NewReviewCycle">
    <vt:lpwstr/>
  </property>
  <property fmtid="{D5CDD505-2E9C-101B-9397-08002B2CF9AE}" pid="4" name="_EmailSubject">
    <vt:lpwstr>Here it is!</vt:lpwstr>
  </property>
  <property fmtid="{D5CDD505-2E9C-101B-9397-08002B2CF9AE}" pid="5" name="_AuthorEmail">
    <vt:lpwstr>alegare@tamu.edu</vt:lpwstr>
  </property>
  <property fmtid="{D5CDD505-2E9C-101B-9397-08002B2CF9AE}" pid="6" name="_AuthorEmailDisplayName">
    <vt:lpwstr>LeGare, Anne P</vt:lpwstr>
  </property>
</Properties>
</file>