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9" r:id="rId4"/>
    <p:sldId id="258" r:id="rId5"/>
    <p:sldId id="259" r:id="rId6"/>
    <p:sldId id="261" r:id="rId7"/>
    <p:sldId id="260" r:id="rId8"/>
    <p:sldId id="267" r:id="rId9"/>
    <p:sldId id="264" r:id="rId10"/>
    <p:sldId id="265" r:id="rId11"/>
    <p:sldId id="276" r:id="rId12"/>
    <p:sldId id="277" r:id="rId13"/>
    <p:sldId id="280" r:id="rId14"/>
    <p:sldId id="262" r:id="rId15"/>
    <p:sldId id="263" r:id="rId16"/>
    <p:sldId id="266" r:id="rId17"/>
    <p:sldId id="268" r:id="rId18"/>
    <p:sldId id="269" r:id="rId19"/>
    <p:sldId id="274" r:id="rId20"/>
    <p:sldId id="275" r:id="rId21"/>
    <p:sldId id="270" r:id="rId22"/>
    <p:sldId id="271" r:id="rId23"/>
    <p:sldId id="272" r:id="rId24"/>
    <p:sldId id="273" r:id="rId25"/>
    <p:sldId id="281" r:id="rId26"/>
    <p:sldId id="283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FFF2D4"/>
    <a:srgbClr val="500000"/>
    <a:srgbClr val="BABCBE"/>
    <a:srgbClr val="E7D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132" autoAdjust="0"/>
  </p:normalViewPr>
  <p:slideViewPr>
    <p:cSldViewPr>
      <p:cViewPr>
        <p:scale>
          <a:sx n="70" d="100"/>
          <a:sy n="70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796D-2EFB-467A-9E0D-785F48DC4690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93D10-395E-42A9-874E-97252B4AE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primaryWhiteMaroon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99960" y="228600"/>
            <a:ext cx="1844040" cy="45720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24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457200"/>
            <a:ext cx="4925161" cy="18652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rimaryWhiteMaroon.jpg"/>
          <p:cNvPicPr>
            <a:picLocks noChangeAspect="1"/>
          </p:cNvPicPr>
          <p:nvPr/>
        </p:nvPicPr>
        <p:blipFill>
          <a:blip r:embed="rId13" cstate="print"/>
          <a:srcRect l="1973" t="8607" r="1973" b="7784"/>
          <a:stretch>
            <a:fillRect/>
          </a:stretch>
        </p:blipFill>
        <p:spPr>
          <a:xfrm>
            <a:off x="7696200" y="76200"/>
            <a:ext cx="1335786" cy="294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transport.tamu.edu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601819" cy="312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Alt Trans Update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TSAC</a:t>
            </a:r>
          </a:p>
          <a:p>
            <a:r>
              <a:rPr lang="en-US" sz="2400" dirty="0" smtClean="0"/>
              <a:t>November 2, 2011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 Campus Garage (North Side)</a:t>
            </a:r>
          </a:p>
          <a:p>
            <a:pPr lvl="1"/>
            <a:r>
              <a:rPr lang="en-US" dirty="0" smtClean="0"/>
              <a:t>4-6 Racks</a:t>
            </a:r>
            <a:endParaRPr lang="en-US" dirty="0"/>
          </a:p>
        </p:txBody>
      </p:sp>
      <p:pic>
        <p:nvPicPr>
          <p:cNvPr id="9218" name="Picture 2" descr="C:\Users\rsteedly\Pictures\2011-10-17\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Bizzell</a:t>
            </a:r>
            <a:r>
              <a:rPr lang="en-US" dirty="0" smtClean="0"/>
              <a:t> Hall</a:t>
            </a:r>
          </a:p>
          <a:p>
            <a:pPr lvl="1"/>
            <a:r>
              <a:rPr lang="en-US" dirty="0" smtClean="0"/>
              <a:t>3 racks</a:t>
            </a:r>
            <a:endParaRPr lang="en-US" dirty="0"/>
          </a:p>
        </p:txBody>
      </p:sp>
      <p:pic>
        <p:nvPicPr>
          <p:cNvPr id="3074" name="Picture 2" descr="C:\Users\rsteedly\Pictures\2011-10-19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7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Outdoor Adventures</a:t>
            </a:r>
          </a:p>
          <a:p>
            <a:pPr lvl="1"/>
            <a:r>
              <a:rPr lang="en-US" dirty="0" smtClean="0"/>
              <a:t>Ring racks or 1 rack (single sided access)</a:t>
            </a:r>
            <a:endParaRPr lang="en-US" dirty="0"/>
          </a:p>
        </p:txBody>
      </p:sp>
      <p:pic>
        <p:nvPicPr>
          <p:cNvPr id="4098" name="Picture 2" descr="C:\Users\rsteedly\Pictures\2011-10-19\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9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Sciences</a:t>
            </a:r>
          </a:p>
          <a:p>
            <a:pPr lvl="1"/>
            <a:r>
              <a:rPr lang="en-US" dirty="0" smtClean="0"/>
              <a:t>4 racks</a:t>
            </a:r>
            <a:endParaRPr lang="en-US" dirty="0"/>
          </a:p>
        </p:txBody>
      </p:sp>
      <p:pic>
        <p:nvPicPr>
          <p:cNvPr id="1026" name="Picture 2" descr="C:\Users\rsteedly\Pictures\2011-10-17\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3313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3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Evans (East Side)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6 racks</a:t>
            </a:r>
            <a:endParaRPr lang="en-US" dirty="0"/>
          </a:p>
        </p:txBody>
      </p:sp>
      <p:pic>
        <p:nvPicPr>
          <p:cNvPr id="4098" name="Picture 2" descr="C:\Users\rsteedly\Pictures\2011-10-17\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34687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steedly\Pictures\2011-10-17\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1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Petroleum Engineering Building</a:t>
            </a:r>
          </a:p>
          <a:p>
            <a:pPr lvl="1"/>
            <a:r>
              <a:rPr lang="en-US" dirty="0" smtClean="0"/>
              <a:t>9 racks</a:t>
            </a:r>
            <a:endParaRPr lang="en-US" dirty="0"/>
          </a:p>
        </p:txBody>
      </p:sp>
      <p:pic>
        <p:nvPicPr>
          <p:cNvPr id="5122" name="Picture 2" descr="C:\Users\rsteedly\Pictures\2011-10-17\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25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Side Garage</a:t>
            </a:r>
          </a:p>
          <a:p>
            <a:pPr lvl="1"/>
            <a:r>
              <a:rPr lang="en-US" dirty="0" smtClean="0"/>
              <a:t>3 racks</a:t>
            </a:r>
            <a:endParaRPr lang="en-US" dirty="0"/>
          </a:p>
        </p:txBody>
      </p:sp>
      <p:pic>
        <p:nvPicPr>
          <p:cNvPr id="10242" name="Picture 2" descr="C:\Users\rsteedly\Pictures\2011-10-17\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20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SCC (east and west sides)</a:t>
            </a:r>
          </a:p>
          <a:p>
            <a:pPr lvl="1"/>
            <a:r>
              <a:rPr lang="en-US" dirty="0" smtClean="0"/>
              <a:t>4-5 on each side (may be able to double up on east side for expansion)</a:t>
            </a:r>
            <a:endParaRPr lang="en-US" dirty="0"/>
          </a:p>
        </p:txBody>
      </p:sp>
      <p:pic>
        <p:nvPicPr>
          <p:cNvPr id="8194" name="Picture 2" descr="C:\Users\rsteedly\Pictures\2011-10-17\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steedly\Pictures\2011-10-17\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7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Rollie</a:t>
            </a:r>
            <a:endParaRPr lang="en-US" dirty="0" smtClean="0"/>
          </a:p>
          <a:p>
            <a:pPr lvl="1"/>
            <a:r>
              <a:rPr lang="en-US" dirty="0" smtClean="0"/>
              <a:t>4 Racks</a:t>
            </a:r>
            <a:endParaRPr lang="en-US" dirty="0"/>
          </a:p>
        </p:txBody>
      </p:sp>
      <p:pic>
        <p:nvPicPr>
          <p:cNvPr id="11266" name="Picture 2" descr="C:\Users\rsteedly\Pictures\2011-10-17\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2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Sbisa</a:t>
            </a:r>
            <a:endParaRPr lang="en-US" dirty="0" smtClean="0"/>
          </a:p>
          <a:p>
            <a:pPr lvl="1"/>
            <a:r>
              <a:rPr lang="en-US" dirty="0" smtClean="0"/>
              <a:t>Ring racks were placed to provide some immediate relief.</a:t>
            </a:r>
          </a:p>
        </p:txBody>
      </p:sp>
      <p:pic>
        <p:nvPicPr>
          <p:cNvPr id="2050" name="Picture 2" descr="C:\Users\rsteedly\Pictures\2011-10-19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steedly\Pictures\2011-10-19\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0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bike rack order should arrive next week</a:t>
            </a:r>
          </a:p>
          <a:p>
            <a:r>
              <a:rPr lang="en-US" dirty="0" smtClean="0"/>
              <a:t>Rated capacity for double sided access is 1,500 bike spaces (150 racks)</a:t>
            </a:r>
            <a:endParaRPr lang="en-US" dirty="0"/>
          </a:p>
        </p:txBody>
      </p:sp>
      <p:pic>
        <p:nvPicPr>
          <p:cNvPr id="5122" name="Picture 2" descr="C:\Users\rsteedly\Pictures\2011-10-19\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0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Sbisa</a:t>
            </a:r>
            <a:endParaRPr lang="en-US" dirty="0" smtClean="0"/>
          </a:p>
          <a:p>
            <a:pPr lvl="1"/>
            <a:r>
              <a:rPr lang="en-US" dirty="0"/>
              <a:t>The existing racks will be replaced with the new style racks over winter </a:t>
            </a:r>
            <a:r>
              <a:rPr lang="en-US" dirty="0" smtClean="0"/>
              <a:t>break (up to 10 total)</a:t>
            </a:r>
            <a:endParaRPr lang="en-US" dirty="0"/>
          </a:p>
        </p:txBody>
      </p:sp>
      <p:pic>
        <p:nvPicPr>
          <p:cNvPr id="1026" name="Picture 2" descr="C:\Users\rsteedly\Pictures\2011-10-19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steedly\Pictures\2011-10-19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271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Expansion/Replacement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Expansion:  26-30 Racks (260-300 rated spaces)</a:t>
            </a:r>
          </a:p>
          <a:p>
            <a:pPr lvl="2"/>
            <a:r>
              <a:rPr lang="en-US" dirty="0" smtClean="0"/>
              <a:t>Pi R Square is only proposed at this time</a:t>
            </a:r>
          </a:p>
          <a:p>
            <a:pPr lvl="1"/>
            <a:r>
              <a:rPr lang="en-US" dirty="0" smtClean="0"/>
              <a:t>Replacement:  40-42 Racks (400-420 spaces)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80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Booting/Impound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Spring 2011</a:t>
            </a:r>
          </a:p>
          <a:p>
            <a:pPr lvl="1"/>
            <a:r>
              <a:rPr lang="en-US" dirty="0" smtClean="0"/>
              <a:t>Moved bikes to racks no matter if cutting locks was necessary</a:t>
            </a:r>
          </a:p>
          <a:p>
            <a:pPr lvl="1"/>
            <a:r>
              <a:rPr lang="en-US" dirty="0" smtClean="0"/>
              <a:t>Feedback showed the bike owner understood “why”, but did not like bike not being secure</a:t>
            </a:r>
          </a:p>
          <a:p>
            <a:r>
              <a:rPr lang="en-US" dirty="0" smtClean="0"/>
              <a:t>Summer 2011</a:t>
            </a:r>
          </a:p>
          <a:p>
            <a:pPr lvl="1"/>
            <a:r>
              <a:rPr lang="en-US" dirty="0" smtClean="0"/>
              <a:t>Beta test on booting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09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Booting/Impound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 2011</a:t>
            </a:r>
          </a:p>
          <a:p>
            <a:pPr lvl="1"/>
            <a:r>
              <a:rPr lang="en-US" dirty="0" smtClean="0"/>
              <a:t>Locking bikes with TS lock if</a:t>
            </a:r>
          </a:p>
          <a:p>
            <a:pPr lvl="2"/>
            <a:r>
              <a:rPr lang="en-US" dirty="0" smtClean="0"/>
              <a:t>Improperly parked with rack space within a reasonable distance</a:t>
            </a:r>
          </a:p>
          <a:p>
            <a:pPr lvl="2"/>
            <a:r>
              <a:rPr lang="en-US" dirty="0" smtClean="0"/>
              <a:t>Bikes must be cut and moved due to safety or accessibility violations</a:t>
            </a:r>
          </a:p>
          <a:p>
            <a:pPr lvl="3"/>
            <a:r>
              <a:rPr lang="en-US" sz="2400" dirty="0" smtClean="0"/>
              <a:t>Locked to lights, gas meters, ingress/egress blockage, handicap access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236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Booting/Impound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Impound</a:t>
            </a:r>
          </a:p>
          <a:p>
            <a:pPr lvl="1"/>
            <a:r>
              <a:rPr lang="en-US" dirty="0" smtClean="0"/>
              <a:t>Bikes are impounded if bike owner does not call to get bike released from boot within a minimum of 72 hours</a:t>
            </a:r>
          </a:p>
          <a:p>
            <a:pPr lvl="1"/>
            <a:r>
              <a:rPr lang="en-US" dirty="0" smtClean="0"/>
              <a:t>Bikes meet other qualifications for impound</a:t>
            </a:r>
          </a:p>
          <a:p>
            <a:pPr lvl="2"/>
            <a:r>
              <a:rPr lang="en-US" dirty="0"/>
              <a:t>http://transport.tamu.edu/bicycles/regulations.aspx</a:t>
            </a:r>
          </a:p>
        </p:txBody>
      </p:sp>
    </p:spTree>
    <p:extLst>
      <p:ext uri="{BB962C8B-B14F-4D97-AF65-F5344CB8AC3E}">
        <p14:creationId xmlns:p14="http://schemas.microsoft.com/office/powerpoint/2010/main" val="188830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Hertz On Demand</a:t>
            </a:r>
          </a:p>
          <a:p>
            <a:pPr lvl="1"/>
            <a:r>
              <a:rPr lang="en-US" dirty="0" smtClean="0"/>
              <a:t>October 31</a:t>
            </a:r>
            <a:r>
              <a:rPr lang="en-US" baseline="30000" dirty="0" smtClean="0"/>
              <a:t>st</a:t>
            </a:r>
            <a:r>
              <a:rPr lang="en-US" dirty="0" smtClean="0"/>
              <a:t> Update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86325" y="1676400"/>
            <a:ext cx="3810000" cy="2171700"/>
            <a:chOff x="4881776" y="1409700"/>
            <a:chExt cx="3810000" cy="2171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5" y="1409700"/>
              <a:ext cx="3800475" cy="217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881776" y="3352800"/>
              <a:ext cx="3810000" cy="2286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7724" y="3084394"/>
            <a:ext cx="3476626" cy="2209800"/>
            <a:chOff x="5057775" y="3749722"/>
            <a:chExt cx="3476626" cy="22098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775" y="3749722"/>
              <a:ext cx="3476625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057775" y="5715000"/>
              <a:ext cx="3476626" cy="244522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81776" y="4189294"/>
            <a:ext cx="3800475" cy="1790700"/>
            <a:chOff x="685800" y="4152900"/>
            <a:chExt cx="3800475" cy="17907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152900"/>
              <a:ext cx="3800475" cy="179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85800" y="5715000"/>
              <a:ext cx="3800475" cy="2286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3573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 Share - </a:t>
            </a:r>
            <a:r>
              <a:rPr lang="en-US" dirty="0" err="1" smtClean="0"/>
              <a:t>AlterNetRides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Existing TS Rideshare Service</a:t>
            </a:r>
          </a:p>
          <a:p>
            <a:r>
              <a:rPr lang="en-US" dirty="0" smtClean="0"/>
              <a:t>1108 Total Rides</a:t>
            </a:r>
          </a:p>
          <a:p>
            <a:r>
              <a:rPr lang="en-US" dirty="0" smtClean="0"/>
              <a:t>27 Active Rides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16809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989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 Share - </a:t>
            </a:r>
            <a:r>
              <a:rPr lang="en-US" dirty="0" err="1" smtClean="0"/>
              <a:t>Zimride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http://zimride.com/tamu/</a:t>
            </a:r>
          </a:p>
          <a:p>
            <a:pPr lvl="1"/>
            <a:r>
              <a:rPr lang="en-US" dirty="0" smtClean="0"/>
              <a:t>981 users since 7/28/2011</a:t>
            </a:r>
          </a:p>
          <a:p>
            <a:pPr lvl="1"/>
            <a:r>
              <a:rPr lang="en-US" dirty="0" smtClean="0"/>
              <a:t>399 Total Rides</a:t>
            </a:r>
          </a:p>
          <a:p>
            <a:pPr lvl="1"/>
            <a:r>
              <a:rPr lang="en-US" dirty="0" smtClean="0"/>
              <a:t>108 Active Rides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657600" cy="243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81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Racks</a:t>
            </a:r>
            <a:endParaRPr lang="en-US" dirty="0"/>
          </a:p>
        </p:txBody>
      </p:sp>
      <p:pic>
        <p:nvPicPr>
          <p:cNvPr id="6146" name="Picture 2" descr="P:\Bikes\NewRacks\Bio_B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:\Bikes\NewRacks\ReedMcD_E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P:\Bikes\NewRacks\Weh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2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Expansion/Replacement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readily do bike parking expansion without interrupting current parking</a:t>
            </a:r>
          </a:p>
          <a:p>
            <a:r>
              <a:rPr lang="en-US" dirty="0" smtClean="0"/>
              <a:t>Replacement will need to be done during breaks when the demand for bike parking is lower.</a:t>
            </a:r>
          </a:p>
          <a:p>
            <a:pPr lvl="1"/>
            <a:r>
              <a:rPr lang="en-US" dirty="0" smtClean="0"/>
              <a:t>This permits pushing bikes to other nearby 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4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Civil Engineering Lab Building</a:t>
            </a:r>
          </a:p>
          <a:p>
            <a:pPr lvl="1"/>
            <a:r>
              <a:rPr lang="en-US" dirty="0" smtClean="0"/>
              <a:t>4 racks at the end of the building</a:t>
            </a:r>
            <a:endParaRPr lang="en-US" dirty="0"/>
          </a:p>
        </p:txBody>
      </p:sp>
      <p:pic>
        <p:nvPicPr>
          <p:cNvPr id="1026" name="Picture 2" descr="C:\Users\rsteedly\Pictures\2011-10-17\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steedly\Pictures\2011-10-17\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93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 R Square</a:t>
            </a:r>
          </a:p>
          <a:p>
            <a:pPr lvl="1"/>
            <a:r>
              <a:rPr lang="en-US" dirty="0" smtClean="0"/>
              <a:t>Racks along the wall (6-8 racks)</a:t>
            </a:r>
            <a:endParaRPr lang="en-US" dirty="0"/>
          </a:p>
        </p:txBody>
      </p:sp>
      <p:pic>
        <p:nvPicPr>
          <p:cNvPr id="3074" name="Picture 2" descr="C:\Users\rsteedly\Pictures\2011-10-17\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0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Physics (Cain) Building</a:t>
            </a:r>
          </a:p>
          <a:p>
            <a:pPr lvl="1"/>
            <a:r>
              <a:rPr lang="en-US" dirty="0" smtClean="0"/>
              <a:t>2 new racks inline with existing racks</a:t>
            </a:r>
            <a:endParaRPr lang="en-US" dirty="0"/>
          </a:p>
        </p:txBody>
      </p:sp>
      <p:pic>
        <p:nvPicPr>
          <p:cNvPr id="2050" name="Picture 2" descr="C:\Users\rsteedly\Pictures\2011-10-17\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0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Jack E. Brown / Cyclotron</a:t>
            </a:r>
          </a:p>
          <a:p>
            <a:pPr lvl="1"/>
            <a:r>
              <a:rPr lang="en-US" dirty="0" smtClean="0"/>
              <a:t>Moveable Ring Racks</a:t>
            </a:r>
          </a:p>
          <a:p>
            <a:pPr lvl="1"/>
            <a:endParaRPr lang="en-US" dirty="0"/>
          </a:p>
        </p:txBody>
      </p:sp>
      <p:pic>
        <p:nvPicPr>
          <p:cNvPr id="7170" name="Picture 2" descr="C:\Users\rsteedly\Pictures\2011-10-17\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8472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1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Pavilion</a:t>
            </a:r>
          </a:p>
          <a:p>
            <a:pPr lvl="1"/>
            <a:r>
              <a:rPr lang="en-US" dirty="0" smtClean="0"/>
              <a:t>Ring racks along wall</a:t>
            </a:r>
          </a:p>
        </p:txBody>
      </p:sp>
      <p:pic>
        <p:nvPicPr>
          <p:cNvPr id="6146" name="Picture 2" descr="C:\Users\rsteedly\Pictures\2011-10-17\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0119"/>
      </p:ext>
    </p:extLst>
  </p:cSld>
  <p:clrMapOvr>
    <a:masterClrMapping/>
  </p:clrMapOvr>
</p:sld>
</file>

<file path=ppt/theme/theme1.xml><?xml version="1.0" encoding="utf-8"?>
<a:theme xmlns:a="http://schemas.openxmlformats.org/drawingml/2006/main" name="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TStemplate</Template>
  <TotalTime>1100</TotalTime>
  <Words>441</Words>
  <Application>Microsoft Office PowerPoint</Application>
  <PresentationFormat>On-screen Show (4:3)</PresentationFormat>
  <Paragraphs>93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TStemplate</vt:lpstr>
      <vt:lpstr>Alt Trans Update</vt:lpstr>
      <vt:lpstr>Bike Racks</vt:lpstr>
      <vt:lpstr>New Racks</vt:lpstr>
      <vt:lpstr>Expansion/Replacement</vt:lpstr>
      <vt:lpstr>Expansion Projects</vt:lpstr>
      <vt:lpstr>Expansion Projects</vt:lpstr>
      <vt:lpstr>Expansion Projects</vt:lpstr>
      <vt:lpstr>Expansion Projects</vt:lpstr>
      <vt:lpstr>Expansion Projects</vt:lpstr>
      <vt:lpstr>Expansion Projects</vt:lpstr>
      <vt:lpstr>Expansion Projects</vt:lpstr>
      <vt:lpstr>Expansion Projects</vt:lpstr>
      <vt:lpstr>Expansion Projects</vt:lpstr>
      <vt:lpstr>Replacement Projects</vt:lpstr>
      <vt:lpstr>Replacement Projects</vt:lpstr>
      <vt:lpstr>Replacement Projects</vt:lpstr>
      <vt:lpstr>Replacement Projects</vt:lpstr>
      <vt:lpstr>Replacement Project</vt:lpstr>
      <vt:lpstr>Replacement Projects</vt:lpstr>
      <vt:lpstr>Replacement Projects</vt:lpstr>
      <vt:lpstr>Expansion/Replacement</vt:lpstr>
      <vt:lpstr>Bike Booting/Impound</vt:lpstr>
      <vt:lpstr>Bike Booting/Impound</vt:lpstr>
      <vt:lpstr>Booting/Impound</vt:lpstr>
      <vt:lpstr>Car Share</vt:lpstr>
      <vt:lpstr>Ride Share - AlterNetRides</vt:lpstr>
      <vt:lpstr>Ride Share - Zimride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Bike Update</dc:title>
  <dc:creator>Ronald E. Steedly</dc:creator>
  <cp:lastModifiedBy>jlegrevellec</cp:lastModifiedBy>
  <cp:revision>35</cp:revision>
  <dcterms:created xsi:type="dcterms:W3CDTF">2011-10-17T15:46:34Z</dcterms:created>
  <dcterms:modified xsi:type="dcterms:W3CDTF">2011-11-07T16:40:51Z</dcterms:modified>
</cp:coreProperties>
</file>