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43" r:id="rId2"/>
  </p:sldMasterIdLst>
  <p:notesMasterIdLst>
    <p:notesMasterId r:id="rId16"/>
  </p:notesMasterIdLst>
  <p:handoutMasterIdLst>
    <p:handoutMasterId r:id="rId17"/>
  </p:handoutMasterIdLst>
  <p:sldIdLst>
    <p:sldId id="598" r:id="rId3"/>
    <p:sldId id="585" r:id="rId4"/>
    <p:sldId id="606" r:id="rId5"/>
    <p:sldId id="615" r:id="rId6"/>
    <p:sldId id="620" r:id="rId7"/>
    <p:sldId id="617" r:id="rId8"/>
    <p:sldId id="610" r:id="rId9"/>
    <p:sldId id="611" r:id="rId10"/>
    <p:sldId id="618" r:id="rId11"/>
    <p:sldId id="600" r:id="rId12"/>
    <p:sldId id="614" r:id="rId13"/>
    <p:sldId id="619" r:id="rId14"/>
    <p:sldId id="59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56A06B-8D58-482E-94BF-599556A90FC9}">
          <p14:sldIdLst>
            <p14:sldId id="598"/>
            <p14:sldId id="585"/>
            <p14:sldId id="606"/>
            <p14:sldId id="615"/>
            <p14:sldId id="620"/>
            <p14:sldId id="617"/>
            <p14:sldId id="610"/>
            <p14:sldId id="611"/>
            <p14:sldId id="618"/>
            <p14:sldId id="600"/>
            <p14:sldId id="614"/>
            <p14:sldId id="619"/>
            <p14:sldId id="5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00000"/>
    <a:srgbClr val="3399FF"/>
    <a:srgbClr val="FF00FF"/>
    <a:srgbClr val="333399"/>
    <a:srgbClr val="3333FF"/>
    <a:srgbClr val="63BD57"/>
    <a:srgbClr val="00B0F0"/>
    <a:srgbClr val="CC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82048" autoAdjust="0"/>
  </p:normalViewPr>
  <p:slideViewPr>
    <p:cSldViewPr snapToGrid="0">
      <p:cViewPr varScale="1">
        <p:scale>
          <a:sx n="74" d="100"/>
          <a:sy n="74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73"/>
    </p:cViewPr>
  </p:sorterViewPr>
  <p:notesViewPr>
    <p:cSldViewPr snapToGrid="0">
      <p:cViewPr varScale="1">
        <p:scale>
          <a:sx n="68" d="100"/>
          <a:sy n="68" d="100"/>
        </p:scale>
        <p:origin x="-328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Garage Usage (ONLY)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23467982108992261"/>
          <c:y val="7.4127139326517502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490932463669647"/>
          <c:y val="0.84366040184539304"/>
          <c:w val="0.46129976529206601"/>
          <c:h val="0.13123526782834244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9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90" b="1" i="0" baseline="0" dirty="0" smtClean="0"/>
              <a:t>Garage </a:t>
            </a:r>
            <a:r>
              <a:rPr lang="en-US" sz="1690" b="1" i="0" baseline="0" dirty="0"/>
              <a:t>Entries FY 2017</a:t>
            </a:r>
          </a:p>
          <a:p>
            <a:pPr>
              <a:defRPr sz="1690" b="1"/>
            </a:pPr>
            <a:r>
              <a:rPr lang="en-US" sz="1690" b="1" i="0" baseline="0" dirty="0"/>
              <a:t>Total 6,042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9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710717494935959E-2"/>
          <c:y val="0.22487691004787705"/>
          <c:w val="0.83244703696370648"/>
          <c:h val="0.60998648376474474"/>
        </c:manualLayout>
      </c:layout>
      <c:pie3DChart>
        <c:varyColors val="1"/>
        <c:ser>
          <c:idx val="0"/>
          <c:order val="0"/>
          <c:tx>
            <c:strRef>
              <c:f>Sheet2!$F$7</c:f>
              <c:strCache>
                <c:ptCount val="1"/>
                <c:pt idx="0">
                  <c:v># Entries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60-4C91-875E-FAC16DCED0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60-4C91-875E-FAC16DCED0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60-4C91-875E-FAC16DCED0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60-4C91-875E-FAC16DCED0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60-4C91-875E-FAC16DCED0A2}"/>
              </c:ext>
            </c:extLst>
          </c:dPt>
          <c:dLbls>
            <c:dLbl>
              <c:idx val="0"/>
              <c:layout>
                <c:manualLayout>
                  <c:x val="3.808836395450569E-2"/>
                  <c:y val="-5.235017497812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60-4C91-875E-FAC16DCED0A2}"/>
                </c:ext>
              </c:extLst>
            </c:dLbl>
            <c:dLbl>
              <c:idx val="1"/>
              <c:layout>
                <c:manualLayout>
                  <c:x val="3.8908573928258867E-2"/>
                  <c:y val="-0.14282662583843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60-4C91-875E-FAC16DCED0A2}"/>
                </c:ext>
              </c:extLst>
            </c:dLbl>
            <c:dLbl>
              <c:idx val="2"/>
              <c:layout>
                <c:manualLayout>
                  <c:x val="4.7689195100612425E-2"/>
                  <c:y val="9.9722951297754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60-4C91-875E-FAC16DCED0A2}"/>
                </c:ext>
              </c:extLst>
            </c:dLbl>
            <c:dLbl>
              <c:idx val="3"/>
              <c:layout>
                <c:manualLayout>
                  <c:x val="-6.6414041994750678E-2"/>
                  <c:y val="7.737314085739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60-4C91-875E-FAC16DCED0A2}"/>
                </c:ext>
              </c:extLst>
            </c:dLbl>
            <c:dLbl>
              <c:idx val="4"/>
              <c:layout>
                <c:manualLayout>
                  <c:x val="-9.3294947506561685E-2"/>
                  <c:y val="6.447944006999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60-4C91-875E-FAC16DCED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3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Sheet2!$E$8:$E$12</c:f>
              <c:strCache>
                <c:ptCount val="5"/>
                <c:pt idx="0">
                  <c:v>Cain</c:v>
                </c:pt>
                <c:pt idx="1">
                  <c:v>CCG</c:v>
                </c:pt>
                <c:pt idx="2">
                  <c:v>NSG</c:v>
                </c:pt>
                <c:pt idx="3">
                  <c:v>UCG</c:v>
                </c:pt>
                <c:pt idx="4">
                  <c:v>WCG</c:v>
                </c:pt>
              </c:strCache>
            </c:strRef>
          </c:cat>
          <c:val>
            <c:numRef>
              <c:f>Sheet2!$F$8:$F$12</c:f>
              <c:numCache>
                <c:formatCode>General</c:formatCode>
                <c:ptCount val="5"/>
                <c:pt idx="0">
                  <c:v>197</c:v>
                </c:pt>
                <c:pt idx="1">
                  <c:v>1685</c:v>
                </c:pt>
                <c:pt idx="2">
                  <c:v>533</c:v>
                </c:pt>
                <c:pt idx="3">
                  <c:v>2241</c:v>
                </c:pt>
                <c:pt idx="4">
                  <c:v>1386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60-4C91-875E-FAC16DCED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3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367942200963"/>
          <c:y val="0.13923619842389476"/>
          <c:w val="0.78561020783968738"/>
          <c:h val="0.74795165985449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Sheet1!$D$625</c:f>
              <c:strCache>
                <c:ptCount val="1"/>
                <c:pt idx="0">
                  <c:v># Visits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Sheet1!$C$626:$C$633</c:f>
              <c:strCache>
                <c:ptCount val="8"/>
                <c:pt idx="0">
                  <c:v>&lt; 10</c:v>
                </c:pt>
                <c:pt idx="1">
                  <c:v>10 to 25</c:v>
                </c:pt>
                <c:pt idx="2">
                  <c:v>26 - 40</c:v>
                </c:pt>
                <c:pt idx="3">
                  <c:v>41 - 60</c:v>
                </c:pt>
                <c:pt idx="4">
                  <c:v>61 - 100</c:v>
                </c:pt>
                <c:pt idx="5">
                  <c:v>101 - 150</c:v>
                </c:pt>
                <c:pt idx="6">
                  <c:v>151 - 200</c:v>
                </c:pt>
                <c:pt idx="7">
                  <c:v>&gt; 200</c:v>
                </c:pt>
              </c:strCache>
            </c:strRef>
          </c:cat>
          <c:val>
            <c:numRef>
              <c:f>Sheet1!$D$626:$D$633</c:f>
              <c:numCache>
                <c:formatCode>General</c:formatCode>
                <c:ptCount val="8"/>
                <c:pt idx="0">
                  <c:v>623</c:v>
                </c:pt>
                <c:pt idx="1">
                  <c:v>72</c:v>
                </c:pt>
                <c:pt idx="2">
                  <c:v>17</c:v>
                </c:pt>
                <c:pt idx="3">
                  <c:v>17</c:v>
                </c:pt>
                <c:pt idx="4">
                  <c:v>11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4-4AD8-A644-150B73E17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097264"/>
        <c:axId val="135096144"/>
      </c:barChart>
      <c:catAx>
        <c:axId val="13509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1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96144"/>
        <c:crosses val="autoZero"/>
        <c:auto val="1"/>
        <c:lblAlgn val="ctr"/>
        <c:lblOffset val="100"/>
        <c:noMultiLvlLbl val="0"/>
      </c:catAx>
      <c:valAx>
        <c:axId val="13509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1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10" baseline="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/>
              <a:t>Example</a:t>
            </a:r>
            <a:r>
              <a:rPr lang="en-US" sz="2600" b="1" baseline="0" dirty="0"/>
              <a:t>s of Departmental Purchases</a:t>
            </a:r>
            <a:endParaRPr lang="en-US" sz="2600" b="1" dirty="0"/>
          </a:p>
        </c:rich>
      </c:tx>
      <c:layout>
        <c:manualLayout>
          <c:xMode val="edge"/>
          <c:yMode val="edge"/>
          <c:x val="0.26730867997327146"/>
          <c:y val="4.5385775665051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Sheet2!$A$3:$A$9</c:f>
              <c:strCache>
                <c:ptCount val="7"/>
                <c:pt idx="0">
                  <c:v>12TH MAN FOUNDATION</c:v>
                </c:pt>
                <c:pt idx="1">
                  <c:v>TEXAS A&amp;M FOUNDATION</c:v>
                </c:pt>
                <c:pt idx="2">
                  <c:v>CHANCELLOR</c:v>
                </c:pt>
                <c:pt idx="3">
                  <c:v>ENGINEERING</c:v>
                </c:pt>
                <c:pt idx="4">
                  <c:v>BOARD of REGENTS</c:v>
                </c:pt>
                <c:pt idx="5">
                  <c:v>CHEMISTRY</c:v>
                </c:pt>
                <c:pt idx="6">
                  <c:v>MAYS BUSINESS SCHOOL</c:v>
                </c:pt>
              </c:strCache>
            </c:strRef>
          </c:cat>
          <c:val>
            <c:numRef>
              <c:f>Sheet2!$B$3:$B$9</c:f>
              <c:numCache>
                <c:formatCode>_("$"* #,##0_);_("$"* \(#,##0\);_("$"* "-"_);_(@_)</c:formatCode>
                <c:ptCount val="7"/>
                <c:pt idx="0">
                  <c:v>3164</c:v>
                </c:pt>
                <c:pt idx="1">
                  <c:v>3439</c:v>
                </c:pt>
                <c:pt idx="2">
                  <c:v>4134</c:v>
                </c:pt>
                <c:pt idx="3">
                  <c:v>7090</c:v>
                </c:pt>
                <c:pt idx="4">
                  <c:v>13796</c:v>
                </c:pt>
                <c:pt idx="5">
                  <c:v>15167</c:v>
                </c:pt>
                <c:pt idx="6">
                  <c:v>31798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A-4492-9E30-6B6AC22D2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4172416"/>
        <c:axId val="274172976"/>
      </c:barChart>
      <c:catAx>
        <c:axId val="27417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172976"/>
        <c:crosses val="autoZero"/>
        <c:auto val="1"/>
        <c:lblAlgn val="ctr"/>
        <c:lblOffset val="100"/>
        <c:noMultiLvlLbl val="0"/>
      </c:catAx>
      <c:valAx>
        <c:axId val="27417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1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</cdr:x>
      <cdr:y>0.50347</cdr:y>
    </cdr:from>
    <cdr:to>
      <cdr:x>0.25</cdr:x>
      <cdr:y>0.83681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1381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2.32521E-7</cdr:x>
      <cdr:y>0.34012</cdr:y>
    </cdr:from>
    <cdr:to>
      <cdr:x>0.04563</cdr:x>
      <cdr:y>0.65988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554023" y="2150045"/>
          <a:ext cx="1500539" cy="392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 smtClean="0">
              <a:solidFill>
                <a:schemeClr val="bg2">
                  <a:lumMod val="50000"/>
                </a:schemeClr>
              </a:solidFill>
            </a:rPr>
            <a:t>Visits Ranges</a:t>
          </a:r>
          <a:endParaRPr lang="en-US" sz="2800" b="1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18DD817B-AD17-4D60-A846-5C83ECC243B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D874776A-C499-487E-AE4B-09033E86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412B6AD9-BD69-4A28-825D-17F4B7E86867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27D81510-F5CC-41FC-83DD-FED76C2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3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has been questioned as to whether the departments are reporting the purchase of permits as taxable income to the staff member.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76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6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59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0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2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73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AAC5F98-1FA4-4166-9A44-D45C342E680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507111-0CF2-467E-9CB8-7C525ADA2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5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39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52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77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7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89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00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38"/>
          <p:cNvSpPr/>
          <p:nvPr userDrawn="1"/>
        </p:nvSpPr>
        <p:spPr>
          <a:xfrm flipV="1">
            <a:off x="0" y="6557108"/>
            <a:ext cx="9143999" cy="300892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 userDrawn="1"/>
        </p:nvSpPr>
        <p:spPr>
          <a:xfrm>
            <a:off x="0" y="975476"/>
            <a:ext cx="5486400" cy="34925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1803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transport.tamu.edu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51574"/>
            <a:ext cx="3132844" cy="8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698" r:id="rId6"/>
    <p:sldLayoutId id="2147483699" r:id="rId7"/>
    <p:sldLayoutId id="2147483703" r:id="rId8"/>
    <p:sldLayoutId id="2147483741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38"/>
          <p:cNvSpPr/>
          <p:nvPr userDrawn="1"/>
        </p:nvSpPr>
        <p:spPr>
          <a:xfrm flipV="1">
            <a:off x="0" y="6557108"/>
            <a:ext cx="9143999" cy="300892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 userDrawn="1"/>
        </p:nvSpPr>
        <p:spPr>
          <a:xfrm>
            <a:off x="0" y="975476"/>
            <a:ext cx="5486400" cy="34925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51803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transport.tamu.edu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51574"/>
            <a:ext cx="3132844" cy="88264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557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406147"/>
            <a:ext cx="91439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Important Conversations</a:t>
            </a:r>
          </a:p>
          <a:p>
            <a:pPr algn="ctr"/>
            <a:r>
              <a:rPr lang="en-US" sz="3800" b="1" i="1" dirty="0" smtClean="0"/>
              <a:t>Departmentally Purchased Permits</a:t>
            </a:r>
            <a:endParaRPr lang="en-US" sz="3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" y="4873268"/>
            <a:ext cx="9143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i="1" dirty="0" smtClean="0">
                <a:cs typeface="Arial" panose="020B0604020202020204" pitchFamily="34" charset="0"/>
              </a:rPr>
              <a:t>Texas A&amp;M Transportation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4398504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smtClean="0">
                <a:cs typeface="Arial" panose="020B0604020202020204" pitchFamily="34" charset="0"/>
              </a:rPr>
              <a:t>Kenneth Kimball &amp; Therese Kucera</a:t>
            </a:r>
          </a:p>
        </p:txBody>
      </p:sp>
    </p:spTree>
    <p:extLst>
      <p:ext uri="{BB962C8B-B14F-4D97-AF65-F5344CB8AC3E}">
        <p14:creationId xmlns:p14="http://schemas.microsoft.com/office/powerpoint/2010/main" val="4216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7926" y="581668"/>
            <a:ext cx="3987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Permit Data</a:t>
            </a:r>
          </a:p>
          <a:p>
            <a:pPr algn="ctr"/>
            <a:r>
              <a:rPr 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(Departments)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859975"/>
              </p:ext>
            </p:extLst>
          </p:nvPr>
        </p:nvGraphicFramePr>
        <p:xfrm>
          <a:off x="221064" y="1668027"/>
          <a:ext cx="8691824" cy="481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67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8119" y="821505"/>
            <a:ext cx="3987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Problems Created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0438" y="1578363"/>
            <a:ext cx="8932982" cy="465161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It took approximately (1) day to process </a:t>
            </a:r>
            <a:r>
              <a:rPr lang="en-US" sz="2400" b="1" dirty="0" smtClean="0"/>
              <a:t>47</a:t>
            </a:r>
            <a:r>
              <a:rPr lang="en-US" sz="2400" dirty="0" smtClean="0"/>
              <a:t> permits to one department that paid with manual </a:t>
            </a:r>
            <a:r>
              <a:rPr lang="en-US" sz="2400" dirty="0"/>
              <a:t>(IDT) authorization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Solution:  Process online by logging into employees 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Parking A</a:t>
            </a:r>
            <a:r>
              <a:rPr lang="en-US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ccount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pay via pro-card. Or allow employee to process using pro-card.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Departments wish to pay but want to have the permit in the employee’s name.  At termination, there is the expectation that a refund should come back to the department</a:t>
            </a:r>
            <a:r>
              <a:rPr lang="en-US" sz="2400" b="1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Solution: Follow current business rules which instruct to only refund holder of the permit.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8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Split-paid permit purchases (between department and employee) are logistically challenging.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Possible Solution: Only allow full payment online by procurement card.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42900" lvl="1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342900" lvl="1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09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8119" y="841601"/>
            <a:ext cx="39871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issues?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1305" y="1976351"/>
            <a:ext cx="8802356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 </a:t>
            </a:r>
            <a:r>
              <a:rPr lang="en-US" sz="2600" dirty="0" smtClean="0"/>
              <a:t>The Issue of Fairness</a:t>
            </a:r>
            <a:r>
              <a:rPr lang="en-US" sz="24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employees enjoy paid parking and most do not.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Some departments will pay for permits when merit pay is not available because they have the resources to do so.</a:t>
            </a:r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600" dirty="0" smtClean="0"/>
              <a:t>Supply and Demand: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 smtClean="0"/>
              <a:t>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fact remains that if growing numbers of faculty/staff are subsidized in regard to parking, essentially cost sensitivity is removed.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we try to diversify the mode split for campus to achieve efficient use of resources, is it desirable to have a large portion of permit holders who do not look for alternatives because parking is free to them</a:t>
            </a:r>
            <a:r>
              <a:rPr lang="en-US" sz="2200" i="1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891072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/>
              <a:t>Questions/Discussion?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617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281" y="3596537"/>
            <a:ext cx="8995719" cy="3500365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As the university grows, Transportation Services would like to start the discussion about services or policies that create inefficiencies or are provided at no cost.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Continued university growth will make efficient use of our resources more and more important.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The purpose of these discussions is to bring up items of interest that could be modified, charged for or eliminated in order to accommodate more customers on campus.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78162" y="796529"/>
            <a:ext cx="3665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68" y="1512653"/>
            <a:ext cx="4749113" cy="20015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2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3190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Retiree Permit Follow u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017767"/>
              </p:ext>
            </p:extLst>
          </p:nvPr>
        </p:nvGraphicFramePr>
        <p:xfrm>
          <a:off x="844731" y="1184366"/>
          <a:ext cx="7149737" cy="556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429105" y="884284"/>
            <a:ext cx="37148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Retiree Permit </a:t>
            </a:r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740724"/>
              </p:ext>
            </p:extLst>
          </p:nvPr>
        </p:nvGraphicFramePr>
        <p:xfrm>
          <a:off x="1117600" y="1784530"/>
          <a:ext cx="6565900" cy="412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70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918567"/>
              </p:ext>
            </p:extLst>
          </p:nvPr>
        </p:nvGraphicFramePr>
        <p:xfrm>
          <a:off x="180870" y="1775096"/>
          <a:ext cx="8601389" cy="469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599610" y="574767"/>
            <a:ext cx="3405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Retiree Permit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(Cont’d)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80524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Garage Visits by Retiree Permit FY 2017</a:t>
            </a:r>
          </a:p>
        </p:txBody>
      </p:sp>
    </p:spTree>
    <p:extLst>
      <p:ext uri="{BB962C8B-B14F-4D97-AF65-F5344CB8AC3E}">
        <p14:creationId xmlns:p14="http://schemas.microsoft.com/office/powerpoint/2010/main" val="24404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6190" y="1915792"/>
            <a:ext cx="8594772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Based on the preceding graphic, 50% of Retiree permit holders access a garage two or less times each year.  (747 of the total issued accessed these facilities during the year)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We do not have data on non gated facilities.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It is unrealistic for general permit holders to pay for the cost and logistics of providing retiree permits which are not used as well as subsidizing those which are used frequently.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If we were to set up a pricing system to address high users or abusers, the following would be needed: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Access would have to be limited to gated facilities such as the garages.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pricing schedule based on use would be developed.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pricing would be structured to have regular occurring use charged at normal permit rates with occasional use at a significant discount or free.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Thoughts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599610" y="574767"/>
            <a:ext cx="3405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Retiree Permit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(Cont’d)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880703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Departmentally Purchased Permits</a:t>
            </a:r>
          </a:p>
        </p:txBody>
      </p:sp>
    </p:spTree>
    <p:extLst>
      <p:ext uri="{BB962C8B-B14F-4D97-AF65-F5344CB8AC3E}">
        <p14:creationId xmlns:p14="http://schemas.microsoft.com/office/powerpoint/2010/main" val="2867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66907" y="1901103"/>
            <a:ext cx="6435343" cy="407489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One department pays for any employee making less than $90k.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Some departments pay for all of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 employees’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parking permits.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Some departments pay the surface lot price and the employee is responsible for the remaining balance.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8119" y="871746"/>
            <a:ext cx="39871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are seeing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12" y="2502039"/>
            <a:ext cx="2391508" cy="23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x in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15" y="2853731"/>
            <a:ext cx="3037585" cy="19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8119" y="821505"/>
            <a:ext cx="3987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Taxable Income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50724" y="2056275"/>
            <a:ext cx="6039061" cy="4528934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 According to IRC 132(f)(1) transportation fringes to be provided tax free with some limits.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(f) Qualified transportation fringe (1) In general for purposes of this section, the term “qualified transportation fringe” means any of the following provided by an employer to an employee: (A) Transportation in a commuter highway vehicle if such transportation is in connection with travel between the employee’s residence and place of employment.</a:t>
            </a:r>
          </a:p>
          <a:p>
            <a:pPr lvl="2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(B) Any transit pass.</a:t>
            </a:r>
          </a:p>
          <a:p>
            <a:pPr lvl="2"/>
            <a:r>
              <a:rPr lang="en-US" sz="2000" i="1" dirty="0" smtClean="0">
                <a:solidFill>
                  <a:srgbClr val="FF0000"/>
                </a:solidFill>
              </a:rPr>
              <a:t>(C) Qualified parking.</a:t>
            </a:r>
          </a:p>
          <a:p>
            <a:pPr lvl="2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(D) Any qualified bicycle commuting reimbursement.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45408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IRS Guidance on Qualifying Transportation 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22534</TotalTime>
  <Words>729</Words>
  <Application>Microsoft Office PowerPoint</Application>
  <PresentationFormat>On-screen Show (4:3)</PresentationFormat>
  <Paragraphs>67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Shanna</dc:creator>
  <cp:lastModifiedBy>Fifer, James F, II (Tad)</cp:lastModifiedBy>
  <cp:revision>728</cp:revision>
  <cp:lastPrinted>2017-10-02T15:06:18Z</cp:lastPrinted>
  <dcterms:created xsi:type="dcterms:W3CDTF">2016-05-25T16:34:23Z</dcterms:created>
  <dcterms:modified xsi:type="dcterms:W3CDTF">2017-11-02T13:45:54Z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fs.IsStoryboard">
    <vt:bool>true</vt:bool>
  </property>
  <property fmtid="{D5CDD505-2E9C-101B-9397-08002B2CF9AE}" pid="4" name="_AdHocReviewCycleID">
    <vt:i4>584497138</vt:i4>
  </property>
  <property fmtid="{D5CDD505-2E9C-101B-9397-08002B2CF9AE}" pid="5" name="_EmailSubject">
    <vt:lpwstr>Retiree presentation.pptx</vt:lpwstr>
  </property>
  <property fmtid="{D5CDD505-2E9C-101B-9397-08002B2CF9AE}" pid="6" name="_AuthorEmail">
    <vt:lpwstr>tkucera@tamu.edu</vt:lpwstr>
  </property>
  <property fmtid="{D5CDD505-2E9C-101B-9397-08002B2CF9AE}" pid="7" name="_AuthorEmailDisplayName">
    <vt:lpwstr>Kucera, Therese P</vt:lpwstr>
  </property>
  <property fmtid="{D5CDD505-2E9C-101B-9397-08002B2CF9AE}" pid="8" name="_PreviousAdHocReviewCycleID">
    <vt:i4>787030439</vt:i4>
  </property>
</Properties>
</file>