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87" r:id="rId2"/>
  </p:sldMasterIdLst>
  <p:notesMasterIdLst>
    <p:notesMasterId r:id="rId10"/>
  </p:notesMasterIdLst>
  <p:handoutMasterIdLst>
    <p:handoutMasterId r:id="rId11"/>
  </p:handoutMasterIdLst>
  <p:sldIdLst>
    <p:sldId id="396" r:id="rId3"/>
    <p:sldId id="358" r:id="rId4"/>
    <p:sldId id="364" r:id="rId5"/>
    <p:sldId id="399" r:id="rId6"/>
    <p:sldId id="397" r:id="rId7"/>
    <p:sldId id="400" r:id="rId8"/>
    <p:sldId id="33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aj, Melissa" initials="MM" lastIdx="1" clrIdx="0">
    <p:extLst>
      <p:ext uri="{19B8F6BF-5375-455C-9EA6-DF929625EA0E}">
        <p15:presenceInfo xmlns:p15="http://schemas.microsoft.com/office/powerpoint/2012/main" userId="S-1-5-21-172433270-1360228382-3550115071-123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01B14"/>
    <a:srgbClr val="550607"/>
    <a:srgbClr val="FF0606"/>
    <a:srgbClr val="C3ABFF"/>
    <a:srgbClr val="068206"/>
    <a:srgbClr val="FFFF07"/>
    <a:srgbClr val="3B5EAF"/>
    <a:srgbClr val="3C5DAD"/>
    <a:srgbClr val="365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0" autoAdjust="0"/>
    <p:restoredTop sz="91300" autoAdjust="0"/>
  </p:normalViewPr>
  <p:slideViewPr>
    <p:cSldViewPr snapToGrid="0" snapToObjects="1">
      <p:cViewPr varScale="1">
        <p:scale>
          <a:sx n="75" d="100"/>
          <a:sy n="75" d="100"/>
        </p:scale>
        <p:origin x="53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12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ACC76-F8BB-443A-80A8-ED1C83DF24BD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9761-FAAF-4D3C-91D1-905E88B0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4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75361-7222-4F81-9773-36EF24DA86AB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FBEBC-A892-4B0A-9C4F-88E83F1D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</a:t>
            </a:r>
            <a:r>
              <a:rPr lang="en-US" sz="1200" dirty="0" smtClean="0"/>
              <a:t>There have been a number of committees and task forces assigned to address this topic throughout the years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70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650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5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51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23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3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83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283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3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56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85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4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41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3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92875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  <a:latin typeface="Gill Sans MT" pitchFamily="34" charset="0"/>
              </a:rPr>
              <a:t>transport.tamu.edu</a:t>
            </a:r>
            <a:endParaRPr lang="en-US" sz="1800" b="1" dirty="0">
              <a:solidFill>
                <a:srgbClr val="FFFFFF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6548315"/>
            <a:ext cx="1601819" cy="30968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170" name="Picture 2" descr="http://challengeforsustainability.org/wp-content/uploads/2014/07/food-donation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-1"/>
            <a:ext cx="9144000" cy="6492875"/>
          </a:xfrm>
          <a:prstGeom prst="rect">
            <a:avLst/>
          </a:prstGeom>
          <a:solidFill>
            <a:schemeClr val="accent4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9569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3" r:id="rId5"/>
    <p:sldLayoutId id="2147483679" r:id="rId6"/>
    <p:sldLayoutId id="2147483681" r:id="rId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92875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  <a:latin typeface="Gill Sans MT" pitchFamily="34" charset="0"/>
              </a:rPr>
              <a:t>transport.tamu.edu</a:t>
            </a:r>
            <a:endParaRPr lang="en-US" sz="1800" b="1" dirty="0">
              <a:solidFill>
                <a:srgbClr val="FFFFFF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6548315"/>
            <a:ext cx="1601819" cy="30968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3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0" y="187985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601B14"/>
                </a:solidFill>
              </a:rPr>
              <a:t>Donations for Citations</a:t>
            </a:r>
            <a:endParaRPr lang="en-US" sz="4800" b="1" dirty="0">
              <a:solidFill>
                <a:srgbClr val="601B1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1" y="3874452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601B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Services Advisory Committee</a:t>
            </a:r>
          </a:p>
          <a:p>
            <a:pPr lvl="0" algn="ctr"/>
            <a:r>
              <a:rPr lang="en-US" sz="3200" b="1" dirty="0" smtClean="0">
                <a:solidFill>
                  <a:srgbClr val="601B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3200" b="1" dirty="0">
                <a:solidFill>
                  <a:srgbClr val="601B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1, 2017</a:t>
            </a:r>
          </a:p>
        </p:txBody>
      </p:sp>
    </p:spTree>
    <p:extLst>
      <p:ext uri="{BB962C8B-B14F-4D97-AF65-F5344CB8AC3E}">
        <p14:creationId xmlns:p14="http://schemas.microsoft.com/office/powerpoint/2010/main" val="8160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143" y="1544129"/>
            <a:ext cx="8879457" cy="46755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Brainstormed ideas of how our department could give back to the community possibly on an annual basis.</a:t>
            </a:r>
          </a:p>
          <a:p>
            <a:endParaRPr lang="en-US" sz="800" dirty="0" smtClean="0"/>
          </a:p>
          <a:p>
            <a:r>
              <a:rPr lang="en-US" sz="2400" dirty="0"/>
              <a:t>Wanted to find a way to take something that is perceived as </a:t>
            </a:r>
            <a:r>
              <a:rPr lang="en-US" sz="2400" dirty="0" smtClean="0"/>
              <a:t>“negative” </a:t>
            </a:r>
            <a:r>
              <a:rPr lang="en-US" sz="2400" dirty="0"/>
              <a:t>and transform it into a </a:t>
            </a:r>
            <a:r>
              <a:rPr lang="en-US" sz="2400" dirty="0" smtClean="0"/>
              <a:t>“positive” </a:t>
            </a:r>
            <a:r>
              <a:rPr lang="en-US" sz="2400" dirty="0"/>
              <a:t>experience for our customers and the community. </a:t>
            </a:r>
          </a:p>
          <a:p>
            <a:endParaRPr lang="en-US" sz="900" dirty="0"/>
          </a:p>
          <a:p>
            <a:r>
              <a:rPr lang="en-US" sz="2400" dirty="0" smtClean="0"/>
              <a:t>Researched other campaigns such as </a:t>
            </a:r>
            <a:r>
              <a:rPr lang="en-US" sz="2400" i="1" dirty="0" smtClean="0"/>
              <a:t>Food for Fines</a:t>
            </a:r>
            <a:r>
              <a:rPr lang="en-US" sz="2400" dirty="0" smtClean="0"/>
              <a:t>, which is hosted across the nation and also right here at Texas A&amp;M through the library.  </a:t>
            </a:r>
          </a:p>
          <a:p>
            <a:endParaRPr lang="en-US" sz="900" dirty="0"/>
          </a:p>
          <a:p>
            <a:r>
              <a:rPr lang="en-US" sz="2400" dirty="0" smtClean="0"/>
              <a:t>Took guidance from our Parking Industry partners who have had successful turnouts for similar programs.</a:t>
            </a:r>
            <a:endParaRPr lang="en-US" sz="2400" i="1" dirty="0" smtClean="0"/>
          </a:p>
          <a:p>
            <a:endParaRPr lang="en-US" sz="900" i="1" dirty="0" smtClean="0"/>
          </a:p>
          <a:p>
            <a:endParaRPr lang="en-US" sz="900" dirty="0" smtClean="0"/>
          </a:p>
          <a:p>
            <a:endParaRPr lang="en-US" sz="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0129" y="340437"/>
            <a:ext cx="9144000" cy="6764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00" dirty="0" smtClean="0">
                <a:solidFill>
                  <a:srgbClr val="601B14"/>
                </a:solidFill>
                <a:latin typeface="Calibri" panose="020F0502020204030204" pitchFamily="34" charset="0"/>
              </a:rPr>
              <a:t>Idea: </a:t>
            </a:r>
            <a:r>
              <a:rPr lang="en-US" sz="3500" i="1" dirty="0" smtClean="0">
                <a:solidFill>
                  <a:srgbClr val="601B14"/>
                </a:solidFill>
                <a:latin typeface="Calibri" panose="020F0502020204030204" pitchFamily="34" charset="0"/>
              </a:rPr>
              <a:t>What Can We Do Together to Give Back to the Community?</a:t>
            </a:r>
            <a:endParaRPr lang="en-US" sz="3500" i="1" dirty="0">
              <a:solidFill>
                <a:srgbClr val="601B1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5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884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500" dirty="0">
              <a:solidFill>
                <a:srgbClr val="601B1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3470" y="1175361"/>
            <a:ext cx="8791575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800" dirty="0" smtClean="0"/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2749"/>
            <a:ext cx="9144000" cy="884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00" dirty="0" smtClean="0">
                <a:solidFill>
                  <a:srgbClr val="601B14"/>
                </a:solidFill>
                <a:latin typeface="Calibri" panose="020F0502020204030204" pitchFamily="34" charset="0"/>
              </a:rPr>
              <a:t>Proposed Event: </a:t>
            </a:r>
          </a:p>
          <a:p>
            <a:r>
              <a:rPr lang="en-US" sz="3500" i="1" dirty="0" smtClean="0">
                <a:solidFill>
                  <a:srgbClr val="601B14"/>
                </a:solidFill>
                <a:latin typeface="Calibri" panose="020F0502020204030204" pitchFamily="34" charset="0"/>
              </a:rPr>
              <a:t>Donations For Citations</a:t>
            </a:r>
            <a:endParaRPr lang="en-US" sz="3500" i="1" dirty="0">
              <a:solidFill>
                <a:srgbClr val="601B14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8023" y="2852957"/>
            <a:ext cx="8903091" cy="3608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Partner with Brazos Valley Food Bank for the collection of “needed” items.</a:t>
            </a:r>
          </a:p>
          <a:p>
            <a:endParaRPr lang="en-US" sz="900" dirty="0" smtClean="0"/>
          </a:p>
          <a:p>
            <a:r>
              <a:rPr lang="en-US" sz="2400" dirty="0" smtClean="0"/>
              <a:t>Customers with any parking citation issued </a:t>
            </a:r>
            <a:r>
              <a:rPr lang="en-US" sz="2400" u="sng" dirty="0" smtClean="0"/>
              <a:t>before</a:t>
            </a:r>
            <a:r>
              <a:rPr lang="en-US" sz="2400" dirty="0" smtClean="0"/>
              <a:t> the start of the campaign with a balance due can donate from the following categories to receive a designated dollar amount up to $30 towards their citation fee:</a:t>
            </a:r>
          </a:p>
          <a:p>
            <a:pPr marL="0" indent="0">
              <a:buNone/>
            </a:pPr>
            <a:endParaRPr lang="en-US" sz="800" dirty="0" smtClean="0"/>
          </a:p>
          <a:p>
            <a:pPr lvl="1"/>
            <a:r>
              <a:rPr lang="en-US" sz="2400" i="1" dirty="0" smtClean="0"/>
              <a:t>Non-perishable </a:t>
            </a:r>
            <a:r>
              <a:rPr lang="en-US" sz="2400" i="1" dirty="0"/>
              <a:t>canned goods (5oz = $1 off</a:t>
            </a:r>
            <a:r>
              <a:rPr lang="en-US" sz="2400" i="1" dirty="0" smtClean="0"/>
              <a:t>)</a:t>
            </a:r>
          </a:p>
          <a:p>
            <a:pPr lvl="1"/>
            <a:endParaRPr lang="en-US" sz="900" i="1" dirty="0"/>
          </a:p>
          <a:p>
            <a:pPr lvl="1"/>
            <a:r>
              <a:rPr lang="en-US" sz="2400" i="1" dirty="0"/>
              <a:t>Diapers and other baby goods </a:t>
            </a:r>
            <a:endParaRPr lang="en-US" sz="2400" i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i="1" dirty="0" smtClean="0"/>
              <a:t>Packages </a:t>
            </a:r>
            <a:r>
              <a:rPr lang="en-US" sz="2000" i="1" dirty="0"/>
              <a:t>of up to 30 diapers = $10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i="1" dirty="0" smtClean="0"/>
              <a:t>Packages </a:t>
            </a:r>
            <a:r>
              <a:rPr lang="en-US" sz="2000" i="1" dirty="0"/>
              <a:t>of 31-50 diapers = $20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i="1" dirty="0" smtClean="0"/>
              <a:t>Packages </a:t>
            </a:r>
            <a:r>
              <a:rPr lang="en-US" sz="2000" i="1" dirty="0"/>
              <a:t>of more than 50 diapers = $30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i="1" dirty="0" smtClean="0"/>
              <a:t>Wipes </a:t>
            </a:r>
            <a:r>
              <a:rPr lang="en-US" sz="2000" i="1" dirty="0"/>
              <a:t>= $5 per </a:t>
            </a:r>
            <a:r>
              <a:rPr lang="en-US" sz="2000" i="1" dirty="0" smtClean="0"/>
              <a:t>container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900" i="1" dirty="0"/>
          </a:p>
          <a:p>
            <a:pPr lvl="1"/>
            <a:r>
              <a:rPr lang="en-US" sz="2400" i="1" dirty="0" smtClean="0"/>
              <a:t>Dry </a:t>
            </a:r>
            <a:r>
              <a:rPr lang="en-US" sz="2400" i="1" dirty="0"/>
              <a:t>goods (5oz = $1 off)</a:t>
            </a:r>
            <a:endParaRPr lang="en-US" sz="2400" i="1" dirty="0" smtClean="0"/>
          </a:p>
          <a:p>
            <a:endParaRPr lang="en-US" sz="2400" dirty="0"/>
          </a:p>
          <a:p>
            <a:endParaRPr lang="en-US" sz="900" dirty="0" smtClean="0"/>
          </a:p>
          <a:p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05" y="1177208"/>
            <a:ext cx="2858586" cy="1596410"/>
          </a:xfrm>
          <a:prstGeom prst="rect">
            <a:avLst/>
          </a:prstGeom>
        </p:spPr>
      </p:pic>
      <p:pic>
        <p:nvPicPr>
          <p:cNvPr id="9218" name="Picture 2" descr="https://6986bc316d242d271da8-bd3b92f3b5c76b0724783ea4cbff23d2.ssl.cf1.rackcdn.com/1261836_1397787250.9279_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124">
            <a:off x="392347" y="973164"/>
            <a:ext cx="1623490" cy="163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freestufffinder.com/wp-content/uploads/2014/07/baby-produc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417">
            <a:off x="6806553" y="1433655"/>
            <a:ext cx="1895098" cy="10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550" y="676824"/>
            <a:ext cx="4283702" cy="560320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8245"/>
            <a:ext cx="9144000" cy="884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00" dirty="0" smtClean="0">
                <a:solidFill>
                  <a:srgbClr val="601B14"/>
                </a:solidFill>
                <a:latin typeface="Calibri" panose="020F0502020204030204" pitchFamily="34" charset="0"/>
              </a:rPr>
              <a:t>Brazos Valley Food Bank Needed Donations</a:t>
            </a:r>
            <a:endParaRPr lang="en-US" sz="3500" i="1" dirty="0">
              <a:solidFill>
                <a:srgbClr val="601B1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049" y="1259128"/>
            <a:ext cx="2454885" cy="16599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28166"/>
            <a:ext cx="9144000" cy="884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00" dirty="0" smtClean="0">
                <a:solidFill>
                  <a:srgbClr val="601B14"/>
                </a:solidFill>
                <a:latin typeface="Calibri" panose="020F0502020204030204" pitchFamily="34" charset="0"/>
              </a:rPr>
              <a:t>Proposed: </a:t>
            </a:r>
            <a:r>
              <a:rPr lang="en-US" sz="3500" i="1" dirty="0" smtClean="0">
                <a:solidFill>
                  <a:srgbClr val="601B14"/>
                </a:solidFill>
                <a:latin typeface="Calibri" panose="020F0502020204030204" pitchFamily="34" charset="0"/>
              </a:rPr>
              <a:t>Donations For Citations</a:t>
            </a:r>
          </a:p>
          <a:p>
            <a:r>
              <a:rPr lang="en-US" sz="3500" dirty="0" smtClean="0">
                <a:solidFill>
                  <a:srgbClr val="601B14"/>
                </a:solidFill>
                <a:latin typeface="Calibri" panose="020F0502020204030204" pitchFamily="34" charset="0"/>
              </a:rPr>
              <a:t>Collection Period</a:t>
            </a:r>
            <a:endParaRPr lang="en-US" sz="3500" dirty="0">
              <a:solidFill>
                <a:srgbClr val="601B14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9781" y="3070896"/>
            <a:ext cx="8798944" cy="3402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Proposal to run campaign for two </a:t>
            </a:r>
            <a:r>
              <a:rPr lang="en-US" sz="2400" dirty="0" smtClean="0"/>
              <a:t>weeks.</a:t>
            </a:r>
            <a:endParaRPr lang="en-US" sz="2400" dirty="0" smtClean="0"/>
          </a:p>
          <a:p>
            <a:r>
              <a:rPr lang="en-US" sz="2400" dirty="0"/>
              <a:t>Submit approved dates to Brazos Valley Food Bank for official registration.</a:t>
            </a:r>
          </a:p>
          <a:p>
            <a:r>
              <a:rPr lang="en-US" sz="2400" dirty="0" smtClean="0"/>
              <a:t>Food collection station located at the Customer Assistance Office in </a:t>
            </a:r>
            <a:r>
              <a:rPr lang="en-US" sz="2400" dirty="0" err="1" smtClean="0"/>
              <a:t>Koldus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Delivery of goods to </a:t>
            </a:r>
            <a:r>
              <a:rPr lang="en-US" sz="2400" dirty="0"/>
              <a:t>Brazos Valley Food Bank </a:t>
            </a:r>
            <a:r>
              <a:rPr lang="en-US" sz="2400" dirty="0" smtClean="0"/>
              <a:t>at the completion of collection period.</a:t>
            </a:r>
          </a:p>
          <a:p>
            <a:r>
              <a:rPr lang="en-US" sz="2400" dirty="0" smtClean="0"/>
              <a:t>Submit news release with photos/possible media coverage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556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28166"/>
            <a:ext cx="9144000" cy="884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00" dirty="0" smtClean="0">
                <a:solidFill>
                  <a:srgbClr val="601B14"/>
                </a:solidFill>
                <a:latin typeface="Calibri" panose="020F0502020204030204" pitchFamily="34" charset="0"/>
              </a:rPr>
              <a:t>Proposed: </a:t>
            </a:r>
            <a:r>
              <a:rPr lang="en-US" sz="3500" i="1" dirty="0" smtClean="0">
                <a:solidFill>
                  <a:srgbClr val="601B14"/>
                </a:solidFill>
                <a:latin typeface="Calibri" panose="020F0502020204030204" pitchFamily="34" charset="0"/>
              </a:rPr>
              <a:t>Communications</a:t>
            </a:r>
            <a:endParaRPr lang="en-US" sz="3500" dirty="0">
              <a:solidFill>
                <a:srgbClr val="601B1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7360" y="2921701"/>
            <a:ext cx="8798944" cy="34021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Transport.tamu.edu website</a:t>
            </a:r>
          </a:p>
          <a:p>
            <a:r>
              <a:rPr lang="en-US" sz="2400" dirty="0" smtClean="0"/>
              <a:t>Texas A&amp;M mobile app</a:t>
            </a:r>
          </a:p>
          <a:p>
            <a:r>
              <a:rPr lang="en-US" sz="2400" dirty="0" smtClean="0"/>
              <a:t>Digital signage throughout campus </a:t>
            </a:r>
          </a:p>
          <a:p>
            <a:r>
              <a:rPr lang="en-US" sz="2400" dirty="0" smtClean="0"/>
              <a:t>Signage at parking facilities</a:t>
            </a:r>
          </a:p>
          <a:p>
            <a:r>
              <a:rPr lang="en-US" sz="2400" dirty="0" smtClean="0"/>
              <a:t>Social media accounts</a:t>
            </a:r>
          </a:p>
          <a:p>
            <a:r>
              <a:rPr lang="en-US" sz="2400" dirty="0" smtClean="0"/>
              <a:t>Battalion news story</a:t>
            </a:r>
          </a:p>
          <a:p>
            <a:r>
              <a:rPr lang="en-US" sz="2400" dirty="0" smtClean="0"/>
              <a:t>Texas A&amp;M Today</a:t>
            </a:r>
          </a:p>
          <a:p>
            <a:r>
              <a:rPr lang="en-US" sz="2400" dirty="0" smtClean="0"/>
              <a:t>Bulk mail notification</a:t>
            </a:r>
          </a:p>
          <a:p>
            <a:r>
              <a:rPr lang="en-US" sz="2400" dirty="0" smtClean="0"/>
              <a:t>Target email notification to customers</a:t>
            </a:r>
            <a:br>
              <a:rPr lang="en-US" sz="2400" dirty="0" smtClean="0"/>
            </a:br>
            <a:r>
              <a:rPr lang="en-US" sz="2400" dirty="0" smtClean="0"/>
              <a:t>with citations due</a:t>
            </a:r>
          </a:p>
          <a:p>
            <a:endParaRPr lang="en-US" sz="800" dirty="0"/>
          </a:p>
        </p:txBody>
      </p:sp>
      <p:pic>
        <p:nvPicPr>
          <p:cNvPr id="11268" name="Picture 4" descr="http://vectorlogofree.com/wp-content/uploads/2014/02/54879-twitter-circular-button-icon-vector-icon-vector-e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23" y="5092947"/>
            <a:ext cx="1121135" cy="112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facebook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33" y="4866537"/>
            <a:ext cx="1466192" cy="14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343" y="912166"/>
            <a:ext cx="3834334" cy="1701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553" y="878974"/>
            <a:ext cx="3514237" cy="1734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4" b="15840"/>
          <a:stretch/>
        </p:blipFill>
        <p:spPr>
          <a:xfrm>
            <a:off x="7071982" y="2835157"/>
            <a:ext cx="1815695" cy="2031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5"/>
          <a:stretch/>
        </p:blipFill>
        <p:spPr>
          <a:xfrm>
            <a:off x="5053343" y="2835157"/>
            <a:ext cx="1759789" cy="203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1587" y="2552958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01B14"/>
                </a:solidFill>
              </a:rPr>
              <a:t>Questions?</a:t>
            </a:r>
            <a:endParaRPr lang="en-US" sz="4400" b="1" dirty="0">
              <a:solidFill>
                <a:srgbClr val="601B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846DBD0-3718-4F60-B10C-1845BE15B178}" vid="{7175CC4B-FE8D-487A-BF70-F88AFE3840C5}"/>
    </a:ext>
  </a:extLst>
</a:theme>
</file>

<file path=ppt/theme/theme2.xml><?xml version="1.0" encoding="utf-8"?>
<a:theme xmlns:a="http://schemas.openxmlformats.org/drawingml/2006/main" name="2_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846DBD0-3718-4F60-B10C-1845BE15B178}" vid="{7175CC4B-FE8D-487A-BF70-F88AFE3840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9964</TotalTime>
  <Words>354</Words>
  <Application>Microsoft Office PowerPoint</Application>
  <PresentationFormat>On-screen Show (4:3)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Wingdings</vt:lpstr>
      <vt:lpstr>1_TStemplate</vt:lpstr>
      <vt:lpstr>2_TStemplate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LeGare, Anne P</cp:lastModifiedBy>
  <cp:revision>376</cp:revision>
  <dcterms:created xsi:type="dcterms:W3CDTF">2013-01-30T18:40:09Z</dcterms:created>
  <dcterms:modified xsi:type="dcterms:W3CDTF">2017-03-09T15:44:35Z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1490413432</vt:i4>
  </property>
  <property fmtid="{D5CDD505-2E9C-101B-9397-08002B2CF9AE}" pid="3" name="_NewReviewCycle">
    <vt:lpwstr/>
  </property>
  <property fmtid="{D5CDD505-2E9C-101B-9397-08002B2CF9AE}" pid="4" name="_EmailSubject">
    <vt:lpwstr>TSAC </vt:lpwstr>
  </property>
  <property fmtid="{D5CDD505-2E9C-101B-9397-08002B2CF9AE}" pid="5" name="_AuthorEmail">
    <vt:lpwstr>alegare@tamu.edu</vt:lpwstr>
  </property>
  <property fmtid="{D5CDD505-2E9C-101B-9397-08002B2CF9AE}" pid="6" name="_AuthorEmailDisplayName">
    <vt:lpwstr>LeGare, Anne P</vt:lpwstr>
  </property>
  <property fmtid="{D5CDD505-2E9C-101B-9397-08002B2CF9AE}" pid="7" name="_PreviousAdHocReviewCycleID">
    <vt:i4>-1326877328</vt:i4>
  </property>
</Properties>
</file>