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offmann, Debbie" initials="HD" lastIdx="1" clrIdx="0">
    <p:extLst>
      <p:ext uri="{19B8F6BF-5375-455C-9EA6-DF929625EA0E}">
        <p15:presenceInfo xmlns:p15="http://schemas.microsoft.com/office/powerpoint/2012/main" userId="S-1-5-21-172433270-1360228382-3550115071-2812" providerId="AD"/>
      </p:ext>
    </p:extLst>
  </p:cmAuthor>
  <p:cmAuthor id="2" name="Kimball, Kenny M" initials="KKM" lastIdx="2" clrIdx="1">
    <p:extLst>
      <p:ext uri="{19B8F6BF-5375-455C-9EA6-DF929625EA0E}">
        <p15:presenceInfo xmlns:p15="http://schemas.microsoft.com/office/powerpoint/2012/main" userId="Kimball, Kenny M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83" autoAdjust="0"/>
    <p:restoredTop sz="94660"/>
  </p:normalViewPr>
  <p:slideViewPr>
    <p:cSldViewPr snapToGrid="0">
      <p:cViewPr varScale="1">
        <p:scale>
          <a:sx n="59" d="100"/>
          <a:sy n="59" d="100"/>
        </p:scale>
        <p:origin x="58" y="7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commentAuthors" Target="commentAuthor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342610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126954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2438863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" y="6520598"/>
            <a:ext cx="802386" cy="365125"/>
          </a:xfrm>
          <a:prstGeom prst="rect">
            <a:avLst/>
          </a:prstGeom>
        </p:spPr>
        <p:txBody>
          <a:bodyPr/>
          <a:lstStyle>
            <a:lvl1pPr algn="l">
              <a:defRPr b="1"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fld id="{169B435D-F600-4DA7-9AC0-69477CF5A9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707398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  <a:prstGeom prst="rect">
            <a:avLst/>
          </a:prstGeo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/>
          <a:lstStyle/>
          <a:p>
            <a:fld id="{4510A24E-3A47-4A85-AF24-9E197C989953}" type="datetimeFigureOut">
              <a:rPr lang="en-US" smtClean="0"/>
              <a:t>9/5/2017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B435D-F600-4DA7-9AC0-69477CF5A9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60086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bg>
      <p:bgPr>
        <a:gradFill flip="none" rotWithShape="1">
          <a:gsLst>
            <a:gs pos="0">
              <a:schemeClr val="accent6">
                <a:lumMod val="0"/>
                <a:lumOff val="100000"/>
                <a:alpha val="0"/>
              </a:schemeClr>
            </a:gs>
            <a:gs pos="35000">
              <a:schemeClr val="accent6">
                <a:lumMod val="0"/>
                <a:lumOff val="100000"/>
              </a:schemeClr>
            </a:gs>
            <a:gs pos="100000">
              <a:schemeClr val="accent6">
                <a:lumMod val="10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9144000" cy="6487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 userDrawn="1"/>
        </p:nvSpPr>
        <p:spPr>
          <a:xfrm>
            <a:off x="-1" y="-13608"/>
            <a:ext cx="9144001" cy="6501493"/>
          </a:xfrm>
          <a:prstGeom prst="rect">
            <a:avLst/>
          </a:prstGeom>
          <a:blipFill dpi="0" rotWithShape="1">
            <a:blip r:embed="rId2">
              <a:alphaModFix amt="15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13349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0"/>
                <a:lumOff val="100000"/>
                <a:alpha val="1000"/>
              </a:schemeClr>
            </a:gs>
            <a:gs pos="35000">
              <a:schemeClr val="accent6">
                <a:lumMod val="0"/>
                <a:lumOff val="100000"/>
              </a:schemeClr>
            </a:gs>
            <a:gs pos="100000">
              <a:schemeClr val="accent6">
                <a:lumMod val="10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6492875"/>
            <a:ext cx="9144000" cy="457200"/>
          </a:xfrm>
          <a:prstGeom prst="rect">
            <a:avLst/>
          </a:prstGeom>
          <a:solidFill>
            <a:srgbClr val="5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67602" y="6548319"/>
            <a:ext cx="1601819" cy="309685"/>
          </a:xfrm>
          <a:prstGeom prst="rect">
            <a:avLst/>
          </a:prstGeom>
        </p:spPr>
      </p:pic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" y="6520598"/>
            <a:ext cx="802386" cy="365125"/>
          </a:xfrm>
          <a:prstGeom prst="rect">
            <a:avLst/>
          </a:prstGeom>
        </p:spPr>
        <p:txBody>
          <a:bodyPr/>
          <a:lstStyle>
            <a:lvl1pPr algn="l">
              <a:defRPr b="1"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fld id="{169B435D-F600-4DA7-9AC0-69477CF5A9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6855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p:transition spd="slow">
    <p:wipe/>
  </p:transition>
  <p:timing>
    <p:tnLst>
      <p:par>
        <p:cTn id="1" dur="indefinite" restart="never" nodeType="tmRoot"/>
      </p:par>
    </p:tnLst>
  </p:timing>
  <p:txStyles>
    <p:titleStyle>
      <a:lvl1pPr algn="ctr" defTabSz="685800" rtl="0" eaLnBrk="1" latinLnBrk="0" hangingPunct="1">
        <a:spcBef>
          <a:spcPct val="0"/>
        </a:spcBef>
        <a:buNone/>
        <a:defRPr sz="33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209451"/>
            <a:ext cx="9144000" cy="1465562"/>
          </a:xfrm>
        </p:spPr>
        <p:txBody>
          <a:bodyPr/>
          <a:lstStyle/>
          <a:p>
            <a:r>
              <a:rPr lang="en-US" dirty="0" smtClean="0"/>
              <a:t>Strategic Planning</a:t>
            </a:r>
            <a:br>
              <a:rPr lang="en-US" dirty="0" smtClean="0"/>
            </a:br>
            <a:r>
              <a:rPr lang="en-US" sz="2400" i="1" dirty="0"/>
              <a:t>Parking Topics to Review Over the Next Year(s)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5094407"/>
            <a:ext cx="9144000" cy="823314"/>
          </a:xfrm>
        </p:spPr>
        <p:txBody>
          <a:bodyPr/>
          <a:lstStyle/>
          <a:p>
            <a:r>
              <a:rPr lang="en-US" b="1" dirty="0" smtClean="0"/>
              <a:t>Transportation Services Advisory Committee</a:t>
            </a:r>
          </a:p>
          <a:p>
            <a:r>
              <a:rPr lang="en-US" b="1" dirty="0" smtClean="0"/>
              <a:t>Sept. 6, 2017</a:t>
            </a:r>
            <a:endParaRPr lang="en-US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4406" y="2574197"/>
            <a:ext cx="3175187" cy="194625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9593" y="2574197"/>
            <a:ext cx="2984406" cy="194625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74197"/>
            <a:ext cx="2984405" cy="194625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971961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343543"/>
            <a:ext cx="9144000" cy="595571"/>
          </a:xfrm>
          <a:prstGeom prst="rect">
            <a:avLst/>
          </a:prstGeom>
        </p:spPr>
        <p:txBody>
          <a:bodyPr/>
          <a:lstStyle/>
          <a:p>
            <a:r>
              <a:rPr lang="en-US" sz="3500" dirty="0" smtClean="0"/>
              <a:t>Overview</a:t>
            </a:r>
            <a:endParaRPr lang="en-US" sz="3500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250371" y="1075687"/>
            <a:ext cx="8730343" cy="4351338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 sz="2600" dirty="0"/>
              <a:t>With increasing student population and decreasing surface space expected with the </a:t>
            </a:r>
            <a:r>
              <a:rPr lang="en-US" sz="2600" b="1" dirty="0"/>
              <a:t>Campus Master Plan</a:t>
            </a:r>
            <a:r>
              <a:rPr lang="en-US" sz="2600" dirty="0" smtClean="0"/>
              <a:t>:</a:t>
            </a:r>
          </a:p>
          <a:p>
            <a:endParaRPr lang="en-US" sz="1200" dirty="0"/>
          </a:p>
          <a:p>
            <a:pPr lvl="1"/>
            <a:r>
              <a:rPr lang="en-US" sz="2600" i="1" dirty="0"/>
              <a:t>Transportation Services wants to explore areas where efficiencies could be gained to best serve the most customers. </a:t>
            </a:r>
            <a:endParaRPr lang="en-US" sz="2600" i="1" dirty="0" smtClean="0"/>
          </a:p>
          <a:p>
            <a:pPr lvl="1"/>
            <a:endParaRPr lang="en-US" sz="900" i="1" dirty="0"/>
          </a:p>
          <a:p>
            <a:pPr lvl="1"/>
            <a:r>
              <a:rPr lang="en-US" sz="2600" i="1" dirty="0"/>
              <a:t>This will involve studying certain policies and services which could be </a:t>
            </a:r>
            <a:r>
              <a:rPr lang="en-US" sz="2600" i="1" dirty="0" smtClean="0"/>
              <a:t>charged for, </a:t>
            </a:r>
            <a:r>
              <a:rPr lang="en-US" sz="2600" i="1" dirty="0"/>
              <a:t>changed or eliminated to serve more customers in desirable portions of campus</a:t>
            </a:r>
            <a:r>
              <a:rPr lang="en-US" sz="2600" i="1" dirty="0" smtClean="0"/>
              <a:t>.</a:t>
            </a:r>
          </a:p>
          <a:p>
            <a:pPr lvl="1"/>
            <a:endParaRPr lang="en-US" sz="900" i="1" dirty="0"/>
          </a:p>
          <a:p>
            <a:pPr lvl="1"/>
            <a:r>
              <a:rPr lang="en-US" sz="2600" i="1" dirty="0"/>
              <a:t>We will start with gathering peer information.</a:t>
            </a:r>
          </a:p>
        </p:txBody>
      </p:sp>
    </p:spTree>
    <p:extLst>
      <p:ext uri="{BB962C8B-B14F-4D97-AF65-F5344CB8AC3E}">
        <p14:creationId xmlns:p14="http://schemas.microsoft.com/office/powerpoint/2010/main" val="941513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356738"/>
            <a:ext cx="9144000" cy="640041"/>
          </a:xfrm>
          <a:prstGeom prst="rect">
            <a:avLst/>
          </a:prstGeom>
        </p:spPr>
        <p:txBody>
          <a:bodyPr/>
          <a:lstStyle/>
          <a:p>
            <a:r>
              <a:rPr lang="en-US" sz="3500" dirty="0" smtClean="0"/>
              <a:t>Peer Information to be Gathered</a:t>
            </a:r>
            <a:endParaRPr lang="en-US" sz="3500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389165" y="1147906"/>
            <a:ext cx="8602436" cy="3263504"/>
          </a:xfrm>
          <a:prstGeom prst="rect">
            <a:avLst/>
          </a:prstGeom>
        </p:spPr>
        <p:txBody>
          <a:bodyPr/>
          <a:lstStyle/>
          <a:p>
            <a:r>
              <a:rPr lang="en-US" sz="2600" dirty="0"/>
              <a:t>Are you an urban campus, how large in acres is your contiguous campus</a:t>
            </a:r>
            <a:r>
              <a:rPr lang="en-US" sz="2600" dirty="0" smtClean="0"/>
              <a:t>?</a:t>
            </a:r>
          </a:p>
          <a:p>
            <a:endParaRPr lang="en-US" sz="800" dirty="0"/>
          </a:p>
          <a:p>
            <a:r>
              <a:rPr lang="en-US" sz="2600" dirty="0"/>
              <a:t>How is your parking operation funded</a:t>
            </a:r>
            <a:r>
              <a:rPr lang="en-US" sz="2600" dirty="0" smtClean="0"/>
              <a:t>?</a:t>
            </a:r>
          </a:p>
          <a:p>
            <a:endParaRPr lang="en-US" sz="800" dirty="0"/>
          </a:p>
          <a:p>
            <a:r>
              <a:rPr lang="en-US" sz="2600" dirty="0" smtClean="0"/>
              <a:t>How </a:t>
            </a:r>
            <a:r>
              <a:rPr lang="en-US" sz="2600" dirty="0"/>
              <a:t>is your permit pricing structured? Salary, Market, Operating </a:t>
            </a:r>
            <a:r>
              <a:rPr lang="en-US" sz="2600" dirty="0" smtClean="0"/>
              <a:t>Cost</a:t>
            </a:r>
          </a:p>
          <a:p>
            <a:endParaRPr lang="en-US" sz="800" dirty="0" smtClean="0"/>
          </a:p>
          <a:p>
            <a:r>
              <a:rPr lang="en-US" sz="2600" dirty="0" smtClean="0"/>
              <a:t>Do </a:t>
            </a:r>
            <a:r>
              <a:rPr lang="en-US" sz="2600" dirty="0"/>
              <a:t>you have Reserved Numbered Spaces, if so how many?  Who can buy them? Other restrictions</a:t>
            </a:r>
            <a:r>
              <a:rPr lang="en-US" sz="2600" dirty="0" smtClean="0"/>
              <a:t>?</a:t>
            </a:r>
          </a:p>
          <a:p>
            <a:endParaRPr lang="en-US" sz="800" dirty="0"/>
          </a:p>
          <a:p>
            <a:r>
              <a:rPr lang="en-US" sz="2600" dirty="0"/>
              <a:t>Total all Parking Revenue per space. Considering sellable spaces only</a:t>
            </a:r>
            <a:r>
              <a:rPr lang="en-US" sz="2600" dirty="0" smtClean="0"/>
              <a:t>.</a:t>
            </a:r>
          </a:p>
          <a:p>
            <a:endParaRPr lang="en-US" sz="800" dirty="0"/>
          </a:p>
          <a:p>
            <a:r>
              <a:rPr lang="en-US" sz="2600" dirty="0"/>
              <a:t>Do you have retiree permits?  Charge? Privileges?</a:t>
            </a:r>
          </a:p>
          <a:p>
            <a:pPr marL="0" indent="0">
              <a:buNone/>
            </a:pP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6553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365128"/>
            <a:ext cx="9144000" cy="799643"/>
          </a:xfrm>
          <a:prstGeom prst="rect">
            <a:avLst/>
          </a:prstGeom>
        </p:spPr>
        <p:txBody>
          <a:bodyPr/>
          <a:lstStyle/>
          <a:p>
            <a:r>
              <a:rPr lang="en-US" sz="3500" dirty="0" smtClean="0"/>
              <a:t>Peer Information to be Gathered</a:t>
            </a:r>
            <a:endParaRPr lang="en-US" sz="3500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385082" y="1164771"/>
            <a:ext cx="8373836" cy="4351338"/>
          </a:xfrm>
          <a:prstGeom prst="rect">
            <a:avLst/>
          </a:prstGeom>
        </p:spPr>
        <p:txBody>
          <a:bodyPr/>
          <a:lstStyle/>
          <a:p>
            <a:r>
              <a:rPr lang="en-US" sz="2600" dirty="0"/>
              <a:t>Do you have a VIP permit?  What privileges does it provide? </a:t>
            </a:r>
            <a:r>
              <a:rPr lang="en-US" sz="2600" dirty="0" smtClean="0"/>
              <a:t>How </a:t>
            </a:r>
            <a:r>
              <a:rPr lang="en-US" sz="2600" dirty="0"/>
              <a:t>much is charged</a:t>
            </a:r>
            <a:r>
              <a:rPr lang="en-US" sz="2600" dirty="0" smtClean="0"/>
              <a:t>?</a:t>
            </a:r>
          </a:p>
          <a:p>
            <a:endParaRPr lang="en-US" sz="800" dirty="0"/>
          </a:p>
          <a:p>
            <a:r>
              <a:rPr lang="en-US" sz="2600" dirty="0"/>
              <a:t>Do </a:t>
            </a:r>
            <a:r>
              <a:rPr lang="en-US" sz="2600" dirty="0" smtClean="0"/>
              <a:t>departments </a:t>
            </a:r>
            <a:r>
              <a:rPr lang="en-US" sz="2600" dirty="0"/>
              <a:t>purchase permits for employees? </a:t>
            </a:r>
            <a:r>
              <a:rPr lang="en-US" sz="2600" dirty="0" smtClean="0"/>
              <a:t>If </a:t>
            </a:r>
            <a:r>
              <a:rPr lang="en-US" sz="2600" dirty="0"/>
              <a:t>so are there restrictions?  Are there payment options for departments? </a:t>
            </a:r>
            <a:r>
              <a:rPr lang="en-US" sz="2600" dirty="0" smtClean="0"/>
              <a:t>Are </a:t>
            </a:r>
            <a:r>
              <a:rPr lang="en-US" sz="2600" dirty="0"/>
              <a:t>there related attempts for parity among employees</a:t>
            </a:r>
            <a:r>
              <a:rPr lang="en-US" sz="2600" dirty="0" smtClean="0"/>
              <a:t>?</a:t>
            </a:r>
          </a:p>
          <a:p>
            <a:endParaRPr lang="en-US" sz="800" dirty="0"/>
          </a:p>
          <a:p>
            <a:r>
              <a:rPr lang="en-US" sz="2600" dirty="0"/>
              <a:t>What equates to a “Business Permit” on campus? </a:t>
            </a:r>
            <a:r>
              <a:rPr lang="en-US" sz="2600" dirty="0" smtClean="0"/>
              <a:t>What </a:t>
            </a:r>
            <a:r>
              <a:rPr lang="en-US" sz="2600" dirty="0"/>
              <a:t>access is afforded? </a:t>
            </a:r>
            <a:endParaRPr lang="en-US" sz="2600" dirty="0" smtClean="0"/>
          </a:p>
          <a:p>
            <a:endParaRPr lang="en-US" sz="800" dirty="0"/>
          </a:p>
          <a:p>
            <a:r>
              <a:rPr lang="en-US" sz="2600" dirty="0"/>
              <a:t>Do you provide service permits?  Do they pay for them? </a:t>
            </a:r>
            <a:r>
              <a:rPr lang="en-US" sz="2600" dirty="0" smtClean="0"/>
              <a:t>If </a:t>
            </a:r>
            <a:r>
              <a:rPr lang="en-US" sz="2600" dirty="0"/>
              <a:t>so how close will this get them?</a:t>
            </a:r>
          </a:p>
          <a:p>
            <a:endParaRPr lang="en-US" sz="2100" dirty="0"/>
          </a:p>
          <a:p>
            <a:endParaRPr lang="en-US" sz="2100" dirty="0"/>
          </a:p>
          <a:p>
            <a:pPr marL="0" indent="0">
              <a:buNone/>
            </a:pPr>
            <a:endParaRPr lang="en-US" sz="2100" dirty="0"/>
          </a:p>
          <a:p>
            <a:endParaRPr lang="en-US" sz="2100" dirty="0"/>
          </a:p>
          <a:p>
            <a:endParaRPr lang="en-US" sz="2100" dirty="0"/>
          </a:p>
        </p:txBody>
      </p:sp>
    </p:spTree>
    <p:extLst>
      <p:ext uri="{BB962C8B-B14F-4D97-AF65-F5344CB8AC3E}">
        <p14:creationId xmlns:p14="http://schemas.microsoft.com/office/powerpoint/2010/main" val="4141508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212726"/>
            <a:ext cx="9144000" cy="705791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Peer Information to be Gathered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117021" y="879451"/>
            <a:ext cx="9255579" cy="4351338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 dirty="0" smtClean="0"/>
              <a:t>What are your </a:t>
            </a:r>
            <a:r>
              <a:rPr lang="en-US" dirty="0"/>
              <a:t>h</a:t>
            </a:r>
            <a:r>
              <a:rPr lang="en-US" dirty="0" smtClean="0"/>
              <a:t>ourly visitor rates?  Are the prices market driven or determined by operational needs?</a:t>
            </a:r>
          </a:p>
          <a:p>
            <a:endParaRPr lang="en-US" sz="900" dirty="0" smtClean="0"/>
          </a:p>
          <a:p>
            <a:r>
              <a:rPr lang="en-US" dirty="0" smtClean="0"/>
              <a:t>What is the maximum number of students that can park on campus?</a:t>
            </a:r>
          </a:p>
          <a:p>
            <a:endParaRPr lang="en-US" sz="900" dirty="0" smtClean="0"/>
          </a:p>
          <a:p>
            <a:r>
              <a:rPr lang="en-US" dirty="0" smtClean="0"/>
              <a:t>Is there variable pricing for resident permits?</a:t>
            </a:r>
          </a:p>
          <a:p>
            <a:endParaRPr lang="en-US" sz="900" dirty="0" smtClean="0"/>
          </a:p>
          <a:p>
            <a:r>
              <a:rPr lang="en-US" dirty="0" smtClean="0"/>
              <a:t>Do you charge for parking on nights and weekends?</a:t>
            </a:r>
          </a:p>
          <a:p>
            <a:endParaRPr lang="en-US" sz="900" dirty="0" smtClean="0"/>
          </a:p>
          <a:p>
            <a:r>
              <a:rPr lang="en-US" dirty="0" smtClean="0"/>
              <a:t>Do you charge for event parking?</a:t>
            </a:r>
          </a:p>
          <a:p>
            <a:endParaRPr lang="en-US" sz="900" dirty="0" smtClean="0"/>
          </a:p>
          <a:p>
            <a:r>
              <a:rPr lang="en-US" dirty="0" smtClean="0"/>
              <a:t>Do you receive revenue from football game day parking? What costs do you incur?</a:t>
            </a:r>
          </a:p>
          <a:p>
            <a:endParaRPr lang="en-US" sz="900" dirty="0" smtClean="0"/>
          </a:p>
          <a:p>
            <a:r>
              <a:rPr lang="en-US" dirty="0" smtClean="0"/>
              <a:t>Do you offer staff transit service? Is there a charge? Is it subsidized by the local community or city?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4715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Stemplate">
  <a:themeElements>
    <a:clrScheme name="A&amp;M Pallette">
      <a:dk1>
        <a:sysClr val="windowText" lastClr="000000"/>
      </a:dk1>
      <a:lt1>
        <a:srgbClr val="FFF2D4"/>
      </a:lt1>
      <a:dk2>
        <a:srgbClr val="003D4D"/>
      </a:dk2>
      <a:lt2>
        <a:srgbClr val="E7DED0"/>
      </a:lt2>
      <a:accent1>
        <a:srgbClr val="836E2C"/>
      </a:accent1>
      <a:accent2>
        <a:srgbClr val="6C491D"/>
      </a:accent2>
      <a:accent3>
        <a:srgbClr val="4F552A"/>
      </a:accent3>
      <a:accent4>
        <a:srgbClr val="B7A66D"/>
      </a:accent4>
      <a:accent5>
        <a:srgbClr val="293E6B"/>
      </a:accent5>
      <a:accent6>
        <a:srgbClr val="BABCBE"/>
      </a:accent6>
      <a:hlink>
        <a:srgbClr val="500000"/>
      </a:hlink>
      <a:folHlink>
        <a:srgbClr val="595959"/>
      </a:folHlink>
    </a:clrScheme>
    <a:fontScheme name="Custom 1">
      <a:majorFont>
        <a:latin typeface="Gill Sans MT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4" id="{E846DBD0-3718-4F60-B10C-1845BE15B178}" vid="{7175CC4B-FE8D-487A-BF70-F88AFE3840C5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TS Template 1</Template>
  <TotalTime>288</TotalTime>
  <Words>350</Words>
  <Application>Microsoft Office PowerPoint</Application>
  <PresentationFormat>On-screen Show (4:3)</PresentationFormat>
  <Paragraphs>48</Paragraphs>
  <Slides>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8" baseType="lpstr">
      <vt:lpstr>Arial</vt:lpstr>
      <vt:lpstr>Calibri</vt:lpstr>
      <vt:lpstr>TStemplate</vt:lpstr>
      <vt:lpstr>Strategic Planning Parking Topics to Review Over the Next Year(s) </vt:lpstr>
      <vt:lpstr>Overview</vt:lpstr>
      <vt:lpstr>Peer Information to be Gathered</vt:lpstr>
      <vt:lpstr>Peer Information to be Gathered</vt:lpstr>
      <vt:lpstr>Peer Information to be Gathered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Difficult Discussions</dc:title>
  <dc:creator>Kimball, Kenny M</dc:creator>
  <cp:lastModifiedBy>LeGare, Anne P</cp:lastModifiedBy>
  <cp:revision>20</cp:revision>
  <dcterms:created xsi:type="dcterms:W3CDTF">2017-09-04T14:08:10Z</dcterms:created>
  <dcterms:modified xsi:type="dcterms:W3CDTF">2017-09-05T15:42:58Z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AdHocReviewCycleID">
    <vt:i4>1689547427</vt:i4>
  </property>
  <property fmtid="{D5CDD505-2E9C-101B-9397-08002B2CF9AE}" pid="3" name="_NewReviewCycle">
    <vt:lpwstr/>
  </property>
  <property fmtid="{D5CDD505-2E9C-101B-9397-08002B2CF9AE}" pid="4" name="_EmailSubject">
    <vt:lpwstr>TSAC Information for Website</vt:lpwstr>
  </property>
  <property fmtid="{D5CDD505-2E9C-101B-9397-08002B2CF9AE}" pid="5" name="_AuthorEmail">
    <vt:lpwstr>alegare@tamu.edu</vt:lpwstr>
  </property>
  <property fmtid="{D5CDD505-2E9C-101B-9397-08002B2CF9AE}" pid="6" name="_AuthorEmailDisplayName">
    <vt:lpwstr>LeGare, Anne P</vt:lpwstr>
  </property>
  <property fmtid="{D5CDD505-2E9C-101B-9397-08002B2CF9AE}" pid="7" name="_PreviousAdHocReviewCycleID">
    <vt:i4>141580360</vt:i4>
  </property>
</Properties>
</file>